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handoutMasterIdLst>
    <p:handoutMasterId r:id="rId61"/>
  </p:handoutMasterIdLst>
  <p:sldIdLst>
    <p:sldId id="290" r:id="rId2"/>
    <p:sldId id="312" r:id="rId3"/>
    <p:sldId id="296" r:id="rId4"/>
    <p:sldId id="353" r:id="rId5"/>
    <p:sldId id="318" r:id="rId6"/>
    <p:sldId id="320" r:id="rId7"/>
    <p:sldId id="297" r:id="rId8"/>
    <p:sldId id="307" r:id="rId9"/>
    <p:sldId id="308" r:id="rId10"/>
    <p:sldId id="309" r:id="rId11"/>
    <p:sldId id="298" r:id="rId12"/>
    <p:sldId id="303" r:id="rId13"/>
    <p:sldId id="331" r:id="rId14"/>
    <p:sldId id="299" r:id="rId15"/>
    <p:sldId id="300" r:id="rId16"/>
    <p:sldId id="281" r:id="rId17"/>
    <p:sldId id="284" r:id="rId18"/>
    <p:sldId id="292" r:id="rId19"/>
    <p:sldId id="349" r:id="rId20"/>
    <p:sldId id="354" r:id="rId21"/>
    <p:sldId id="343" r:id="rId22"/>
    <p:sldId id="286" r:id="rId23"/>
    <p:sldId id="344" r:id="rId24"/>
    <p:sldId id="334" r:id="rId25"/>
    <p:sldId id="345" r:id="rId26"/>
    <p:sldId id="287" r:id="rId27"/>
    <p:sldId id="346" r:id="rId28"/>
    <p:sldId id="288" r:id="rId29"/>
    <p:sldId id="347" r:id="rId30"/>
    <p:sldId id="311" r:id="rId31"/>
    <p:sldId id="294" r:id="rId32"/>
    <p:sldId id="348" r:id="rId33"/>
    <p:sldId id="295" r:id="rId34"/>
    <p:sldId id="313" r:id="rId35"/>
    <p:sldId id="335" r:id="rId36"/>
    <p:sldId id="355" r:id="rId37"/>
    <p:sldId id="351" r:id="rId38"/>
    <p:sldId id="332" r:id="rId39"/>
    <p:sldId id="337" r:id="rId40"/>
    <p:sldId id="338" r:id="rId41"/>
    <p:sldId id="339" r:id="rId42"/>
    <p:sldId id="340" r:id="rId43"/>
    <p:sldId id="341" r:id="rId44"/>
    <p:sldId id="342" r:id="rId45"/>
    <p:sldId id="305" r:id="rId46"/>
    <p:sldId id="321" r:id="rId47"/>
    <p:sldId id="322" r:id="rId48"/>
    <p:sldId id="323" r:id="rId49"/>
    <p:sldId id="324" r:id="rId50"/>
    <p:sldId id="325" r:id="rId51"/>
    <p:sldId id="326" r:id="rId52"/>
    <p:sldId id="327" r:id="rId53"/>
    <p:sldId id="328" r:id="rId54"/>
    <p:sldId id="329" r:id="rId55"/>
    <p:sldId id="336" r:id="rId56"/>
    <p:sldId id="330" r:id="rId57"/>
    <p:sldId id="357" r:id="rId58"/>
    <p:sldId id="306" r:id="rId59"/>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3366FF"/>
    <a:srgbClr val="080808"/>
    <a:srgbClr val="0033CC"/>
    <a:srgbClr val="0066FF"/>
    <a:srgbClr val="0000FF"/>
    <a:srgbClr val="3333FF"/>
    <a:srgbClr val="00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14" autoAdjust="0"/>
    <p:restoredTop sz="94660"/>
  </p:normalViewPr>
  <p:slideViewPr>
    <p:cSldViewPr>
      <p:cViewPr varScale="1">
        <p:scale>
          <a:sx n="67" d="100"/>
          <a:sy n="67" d="100"/>
        </p:scale>
        <p:origin x="118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3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2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052B454-6058-463C-8EBF-859C0574490F}" type="slidenum">
              <a:rPr lang="de-DE"/>
              <a:pPr>
                <a:defRPr/>
              </a:pPr>
              <a:t>‹Nr.›</a:t>
            </a:fld>
            <a:endParaRPr lang="de-DE"/>
          </a:p>
        </p:txBody>
      </p:sp>
    </p:spTree>
    <p:extLst>
      <p:ext uri="{BB962C8B-B14F-4D97-AF65-F5344CB8AC3E}">
        <p14:creationId xmlns:p14="http://schemas.microsoft.com/office/powerpoint/2010/main" val="1200762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266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66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266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8D27494-1427-4BD3-B40A-1AEACBF7E4BB}" type="slidenum">
              <a:rPr lang="de-DE"/>
              <a:pPr>
                <a:defRPr/>
              </a:pPr>
              <a:t>‹Nr.›</a:t>
            </a:fld>
            <a:endParaRPr lang="de-DE"/>
          </a:p>
        </p:txBody>
      </p:sp>
    </p:spTree>
    <p:extLst>
      <p:ext uri="{BB962C8B-B14F-4D97-AF65-F5344CB8AC3E}">
        <p14:creationId xmlns:p14="http://schemas.microsoft.com/office/powerpoint/2010/main" val="1446377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4</a:t>
            </a:fld>
            <a:endParaRPr lang="de-DE"/>
          </a:p>
        </p:txBody>
      </p:sp>
    </p:spTree>
    <p:extLst>
      <p:ext uri="{BB962C8B-B14F-4D97-AF65-F5344CB8AC3E}">
        <p14:creationId xmlns:p14="http://schemas.microsoft.com/office/powerpoint/2010/main" val="104982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7</a:t>
            </a:fld>
            <a:endParaRPr lang="de-DE"/>
          </a:p>
        </p:txBody>
      </p:sp>
    </p:spTree>
    <p:extLst>
      <p:ext uri="{BB962C8B-B14F-4D97-AF65-F5344CB8AC3E}">
        <p14:creationId xmlns:p14="http://schemas.microsoft.com/office/powerpoint/2010/main" val="552654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7098370-34EA-440E-A53B-8E459945EBCB}" type="slidenum">
              <a:rPr lang="de-DE" smtClean="0"/>
              <a:pPr/>
              <a:t>21</a:t>
            </a:fld>
            <a:endParaRPr lang="de-DE"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de-DE" smtClean="0"/>
          </a:p>
        </p:txBody>
      </p:sp>
    </p:spTree>
    <p:extLst>
      <p:ext uri="{BB962C8B-B14F-4D97-AF65-F5344CB8AC3E}">
        <p14:creationId xmlns:p14="http://schemas.microsoft.com/office/powerpoint/2010/main" val="136890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7098370-34EA-440E-A53B-8E459945EBCB}" type="slidenum">
              <a:rPr lang="de-DE" smtClean="0"/>
              <a:pPr/>
              <a:t>23</a:t>
            </a:fld>
            <a:endParaRPr lang="de-DE"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de-DE" smtClean="0"/>
          </a:p>
        </p:txBody>
      </p:sp>
    </p:spTree>
    <p:extLst>
      <p:ext uri="{BB962C8B-B14F-4D97-AF65-F5344CB8AC3E}">
        <p14:creationId xmlns:p14="http://schemas.microsoft.com/office/powerpoint/2010/main" val="1551368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7098370-34EA-440E-A53B-8E459945EBCB}" type="slidenum">
              <a:rPr lang="de-DE" smtClean="0"/>
              <a:pPr/>
              <a:t>25</a:t>
            </a:fld>
            <a:endParaRPr lang="de-DE"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de-DE" smtClean="0"/>
          </a:p>
        </p:txBody>
      </p:sp>
    </p:spTree>
    <p:extLst>
      <p:ext uri="{BB962C8B-B14F-4D97-AF65-F5344CB8AC3E}">
        <p14:creationId xmlns:p14="http://schemas.microsoft.com/office/powerpoint/2010/main" val="122842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7098370-34EA-440E-A53B-8E459945EBCB}" type="slidenum">
              <a:rPr lang="de-DE" smtClean="0"/>
              <a:pPr/>
              <a:t>27</a:t>
            </a:fld>
            <a:endParaRPr lang="de-DE"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de-DE" smtClean="0"/>
          </a:p>
        </p:txBody>
      </p:sp>
    </p:spTree>
    <p:extLst>
      <p:ext uri="{BB962C8B-B14F-4D97-AF65-F5344CB8AC3E}">
        <p14:creationId xmlns:p14="http://schemas.microsoft.com/office/powerpoint/2010/main" val="2885779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7098370-34EA-440E-A53B-8E459945EBCB}" type="slidenum">
              <a:rPr lang="de-DE" smtClean="0"/>
              <a:pPr/>
              <a:t>29</a:t>
            </a:fld>
            <a:endParaRPr lang="de-DE"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de-DE" smtClean="0"/>
          </a:p>
        </p:txBody>
      </p:sp>
    </p:spTree>
    <p:extLst>
      <p:ext uri="{BB962C8B-B14F-4D97-AF65-F5344CB8AC3E}">
        <p14:creationId xmlns:p14="http://schemas.microsoft.com/office/powerpoint/2010/main" val="2229501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7098370-34EA-440E-A53B-8E459945EBCB}" type="slidenum">
              <a:rPr lang="de-DE" smtClean="0"/>
              <a:pPr/>
              <a:t>32</a:t>
            </a:fld>
            <a:endParaRPr lang="de-DE"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de-DE" smtClean="0"/>
          </a:p>
        </p:txBody>
      </p:sp>
    </p:spTree>
    <p:extLst>
      <p:ext uri="{BB962C8B-B14F-4D97-AF65-F5344CB8AC3E}">
        <p14:creationId xmlns:p14="http://schemas.microsoft.com/office/powerpoint/2010/main" val="420749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78D27494-1427-4BD3-B40A-1AEACBF7E4BB}" type="slidenum">
              <a:rPr lang="de-DE" smtClean="0"/>
              <a:pPr>
                <a:defRPr/>
              </a:pPr>
              <a:t>51</a:t>
            </a:fld>
            <a:endParaRPr lang="de-DE"/>
          </a:p>
        </p:txBody>
      </p:sp>
    </p:spTree>
    <p:extLst>
      <p:ext uri="{BB962C8B-B14F-4D97-AF65-F5344CB8AC3E}">
        <p14:creationId xmlns:p14="http://schemas.microsoft.com/office/powerpoint/2010/main" val="1736143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028"/>
            <a:ext cx="7772400" cy="1470422"/>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WS Binnendifferenzierung Nürnberg 05.11.2014 – Dr. L. Stäudel</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0BFA337-D264-4F0C-806C-EF999E03246B}" type="slidenum">
              <a:rPr lang="de-DE"/>
              <a:pPr>
                <a:defRPr/>
              </a:pPr>
              <a:t>‹Nr.›</a:t>
            </a:fld>
            <a:endParaRPr lang="de-DE"/>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WS Binnendifferenzierung Nürnberg 05.11.2014 – Dr. L. Stäudel</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329688E-C9EC-44AC-93DF-A756B904612C}" type="slidenum">
              <a:rPr lang="de-DE"/>
              <a:pPr>
                <a:defRPr/>
              </a:pPr>
              <a:t>‹Nr.›</a:t>
            </a:fld>
            <a:endParaRPr lang="de-DE"/>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1"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1" y="609600"/>
            <a:ext cx="56261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WS Binnendifferenzierung Nürnberg 05.11.2014 – Dr. L. Stäudel</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841723E-8ACD-42A6-852F-CE3E015F3AA6}" type="slidenum">
              <a:rPr lang="de-DE"/>
              <a:pPr>
                <a:defRPr/>
              </a:pPr>
              <a:t>‹Nr.›</a:t>
            </a:fld>
            <a:endParaRPr lang="de-DE"/>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981200"/>
            <a:ext cx="3784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lipArt-Platzhalter 3"/>
          <p:cNvSpPr>
            <a:spLocks noGrp="1"/>
          </p:cNvSpPr>
          <p:nvPr>
            <p:ph type="clipArt" sz="half" idx="2"/>
          </p:nvPr>
        </p:nvSpPr>
        <p:spPr>
          <a:xfrm>
            <a:off x="4673600" y="1981200"/>
            <a:ext cx="3784600" cy="4114800"/>
          </a:xfrm>
        </p:spPr>
        <p:txBody>
          <a:bodyPr/>
          <a:lstStyle/>
          <a:p>
            <a:pPr lvl="0"/>
            <a:endParaRPr lang="de-DE"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WS Binnendifferenzierung Nürnberg 05.11.2014 – Dr. L. Stäudel</a:t>
            </a: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AECF67F-376F-45AA-B64E-93A863981833}" type="slidenum">
              <a:rPr lang="de-DE"/>
              <a:pPr>
                <a:defRPr/>
              </a:pPr>
              <a:t>‹Nr.›</a:t>
            </a:fld>
            <a:endParaRPr lang="de-DE"/>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WS Binnendifferenzierung Nürnberg 05.11.2014 – Dr. L. Stäudel</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B7CB7D8-E337-4AA9-8184-5310FE60DBC2}" type="slidenum">
              <a:rPr lang="de-DE"/>
              <a:pPr>
                <a:defRPr/>
              </a:pPr>
              <a:t>‹Nr.›</a:t>
            </a:fld>
            <a:endParaRPr lang="de-DE"/>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1784" y="4406504"/>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WS Binnendifferenzierung Nürnberg 05.11.2014 – Dr. L. Stäudel</a:t>
            </a: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658F6C1-8778-4762-A56B-E0C5133277BE}" type="slidenum">
              <a:rPr lang="de-DE"/>
              <a:pPr>
                <a:defRPr/>
              </a:pPr>
              <a:t>‹Nr.›</a:t>
            </a:fld>
            <a:endParaRPr lang="de-DE"/>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36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WS Binnendifferenzierung Nürnberg 05.11.2014 – Dr. L. Stäudel</a:t>
            </a: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1C4E5F9-54BE-437D-8D94-9D1FFEAC354B}" type="slidenum">
              <a:rPr lang="de-DE"/>
              <a:pPr>
                <a:defRPr/>
              </a:pPr>
              <a:t>‹Nr.›</a:t>
            </a:fld>
            <a:endParaRPr lang="de-DE"/>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5035"/>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t>WS Binnendifferenzierung Nürnberg 05.11.2014 – Dr. L. Stäudel</a:t>
            </a: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7D79F96C-BE92-4A1D-AD48-E91CC9552304}" type="slidenum">
              <a:rPr lang="de-DE"/>
              <a:pPr>
                <a:defRPr/>
              </a:pPr>
              <a:t>‹Nr.›</a:t>
            </a:fld>
            <a:endParaRPr lang="de-DE"/>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t>WS Binnendifferenzierung Nürnberg 05.11.2014 – Dr. L. Stäudel</a:t>
            </a: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E6262252-D5A2-4D6E-B2FB-D16B409B79E6}" type="slidenum">
              <a:rPr lang="de-DE"/>
              <a:pPr>
                <a:defRPr/>
              </a:pPr>
              <a:t>‹Nr.›</a:t>
            </a:fld>
            <a:endParaRPr lang="de-DE"/>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smtClean="0"/>
              <a:t>WS Binnendifferenzierung Nürnberg 05.11.2014 – Dr. L. Stäudel</a:t>
            </a: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B0AAEF8C-F2AE-43D9-B7D4-447411F28AF7}" type="slidenum">
              <a:rPr lang="de-DE"/>
              <a:pPr>
                <a:defRPr/>
              </a:pPr>
              <a:t>‹Nr.›</a:t>
            </a:fld>
            <a:endParaRPr lang="de-DE"/>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2654"/>
            <a:ext cx="30077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1" y="2726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4703"/>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WS Binnendifferenzierung Nürnberg 05.11.2014 – Dr. L. Stäudel</a:t>
            </a: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16053D7-6B85-4333-9C1A-BC6B7D1A6A66}" type="slidenum">
              <a:rPr lang="de-DE"/>
              <a:pPr>
                <a:defRPr/>
              </a:pPr>
              <a:t>‹Nr.›</a:t>
            </a:fld>
            <a:endParaRPr lang="de-DE"/>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817"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t>WS Binnendifferenzierung Nürnberg 05.11.2014 – Dr. L. Stäudel</a:t>
            </a: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7D08337-384E-42DF-8BB1-1A1CF872618A}" type="slidenum">
              <a:rPr lang="de-DE"/>
              <a:pPr>
                <a:defRPr/>
              </a:pPr>
              <a:t>‹Nr.›</a:t>
            </a:fld>
            <a:endParaRPr lang="de-DE"/>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de-DE" smtClean="0"/>
              <a:t>WS Binnendifferenzierung Nürnberg 05.11.2014 – Dr. L. Stäudel</a:t>
            </a: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847F63-BE70-4045-BCE8-7DA3162319CE}"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thruBlk="1"/>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wmf"/><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emf"/><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200" dirty="0" smtClean="0">
                <a:latin typeface="Verdana" pitchFamily="34" charset="0"/>
                <a:ea typeface="Verdana" pitchFamily="34" charset="0"/>
                <a:cs typeface="Verdana" pitchFamily="34" charset="0"/>
              </a:rPr>
              <a:t>Binnendifferenzierung</a:t>
            </a:r>
            <a:br>
              <a:rPr lang="de-DE" sz="3200" dirty="0" smtClean="0">
                <a:latin typeface="Verdana" pitchFamily="34" charset="0"/>
                <a:ea typeface="Verdana" pitchFamily="34" charset="0"/>
                <a:cs typeface="Verdana" pitchFamily="34" charset="0"/>
              </a:rPr>
            </a:br>
            <a:r>
              <a:rPr lang="de-DE" sz="3200" dirty="0" smtClean="0">
                <a:latin typeface="Verdana" pitchFamily="34" charset="0"/>
                <a:ea typeface="Verdana" pitchFamily="34" charset="0"/>
                <a:cs typeface="Verdana" pitchFamily="34" charset="0"/>
              </a:rPr>
              <a:t>im naturwissenschaftlichen Unterricht:</a:t>
            </a:r>
            <a:br>
              <a:rPr lang="de-DE" sz="3200" dirty="0" smtClean="0">
                <a:latin typeface="Verdana" pitchFamily="34" charset="0"/>
                <a:ea typeface="Verdana" pitchFamily="34" charset="0"/>
                <a:cs typeface="Verdana" pitchFamily="34" charset="0"/>
              </a:rPr>
            </a:br>
            <a:r>
              <a:rPr lang="de-DE" sz="3200" b="1" dirty="0" smtClean="0">
                <a:latin typeface="Verdana" pitchFamily="34" charset="0"/>
                <a:ea typeface="Verdana" pitchFamily="34" charset="0"/>
                <a:cs typeface="Verdana" pitchFamily="34" charset="0"/>
              </a:rPr>
              <a:t/>
            </a:r>
            <a:br>
              <a:rPr lang="de-DE" sz="3200" b="1" dirty="0" smtClean="0">
                <a:latin typeface="Verdana" pitchFamily="34" charset="0"/>
                <a:ea typeface="Verdana" pitchFamily="34" charset="0"/>
                <a:cs typeface="Verdana" pitchFamily="34" charset="0"/>
              </a:rPr>
            </a:br>
            <a:r>
              <a:rPr lang="de-DE" sz="3200" b="1" dirty="0" smtClean="0">
                <a:latin typeface="Verdana" pitchFamily="34" charset="0"/>
                <a:ea typeface="Verdana" pitchFamily="34" charset="0"/>
                <a:cs typeface="Verdana" pitchFamily="34" charset="0"/>
              </a:rPr>
              <a:t>Methodenwerkzeuge &amp; </a:t>
            </a:r>
            <a:br>
              <a:rPr lang="de-DE" sz="3200" b="1" dirty="0" smtClean="0">
                <a:latin typeface="Verdana" pitchFamily="34" charset="0"/>
                <a:ea typeface="Verdana" pitchFamily="34" charset="0"/>
                <a:cs typeface="Verdana" pitchFamily="34" charset="0"/>
              </a:rPr>
            </a:br>
            <a:r>
              <a:rPr lang="de-DE" sz="3200" b="1" dirty="0" smtClean="0">
                <a:latin typeface="Verdana" pitchFamily="34" charset="0"/>
                <a:ea typeface="Verdana" pitchFamily="34" charset="0"/>
                <a:cs typeface="Verdana" pitchFamily="34" charset="0"/>
              </a:rPr>
              <a:t>Aufgaben mit gestuften Hilfen</a:t>
            </a:r>
            <a:endParaRPr lang="de-DE" sz="3200" b="1" dirty="0">
              <a:latin typeface="Verdana" pitchFamily="34" charset="0"/>
              <a:ea typeface="Verdana" pitchFamily="34" charset="0"/>
              <a:cs typeface="Verdana" pitchFamily="34" charset="0"/>
            </a:endParaRPr>
          </a:p>
        </p:txBody>
      </p:sp>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5" name="Untertitel 4"/>
          <p:cNvSpPr>
            <a:spLocks noGrp="1"/>
          </p:cNvSpPr>
          <p:nvPr>
            <p:ph type="subTitle" idx="1"/>
          </p:nvPr>
        </p:nvSpPr>
        <p:spPr>
          <a:xfrm>
            <a:off x="1259632" y="5085184"/>
            <a:ext cx="6400800" cy="960512"/>
          </a:xfrm>
        </p:spPr>
        <p:txBody>
          <a:bodyPr/>
          <a:lstStyle/>
          <a:p>
            <a:r>
              <a:rPr lang="de-DE" sz="2400" dirty="0" smtClean="0">
                <a:solidFill>
                  <a:schemeClr val="tx2"/>
                </a:solidFill>
                <a:latin typeface="Verdana" pitchFamily="34" charset="0"/>
                <a:ea typeface="Verdana" pitchFamily="34" charset="0"/>
                <a:cs typeface="Verdana" pitchFamily="34" charset="0"/>
              </a:rPr>
              <a:t>Dr. Lutz Stäudel, Leipzig</a:t>
            </a: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339552" y="548680"/>
            <a:ext cx="6400800" cy="1296144"/>
          </a:xfrm>
        </p:spPr>
        <p:txBody>
          <a:bodyPr/>
          <a:lstStyle/>
          <a:p>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Physik</a:t>
            </a:r>
            <a:b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„Tabu“</a:t>
            </a:r>
          </a:p>
        </p:txBody>
      </p:sp>
      <p:sp>
        <p:nvSpPr>
          <p:cNvPr id="7" name="Textfeld 6"/>
          <p:cNvSpPr txBox="1"/>
          <p:nvPr/>
        </p:nvSpPr>
        <p:spPr>
          <a:xfrm>
            <a:off x="964471" y="2060848"/>
            <a:ext cx="7639977" cy="4462760"/>
          </a:xfrm>
          <a:prstGeom prst="rect">
            <a:avLst/>
          </a:prstGeom>
          <a:noFill/>
        </p:spPr>
        <p:txBody>
          <a:bodyPr wrap="none" rtlCol="0">
            <a:spAutoFit/>
          </a:bodyPr>
          <a:lstStyle/>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Es gibt eine größere Anzahl von Kärtchen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mit physikalischen Fachbegriffen zu einem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Thema. </a:t>
            </a:r>
          </a:p>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Ein Spieler nimmt eine Karte auf und gibt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Hinweise, worum es sich dabei handelt.</a:t>
            </a:r>
          </a:p>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Er darf dabei aber bestimmte Wörter nicht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benutzen, die auf der Karte als „tabu“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gekennzeichnet sind.</a:t>
            </a:r>
          </a:p>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Wer den Begriff richtig errät, darf die nächste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Karte ziehen.</a:t>
            </a:r>
          </a:p>
          <a:p>
            <a:pPr marL="271463" indent="-271463">
              <a:spcAft>
                <a:spcPts val="600"/>
              </a:spcAft>
            </a:pPr>
            <a:endParaRPr lang="de-DE" dirty="0" smtClean="0">
              <a:solidFill>
                <a:schemeClr val="tx2"/>
              </a:solidFill>
              <a:latin typeface="Verdana" pitchFamily="34" charset="0"/>
              <a:ea typeface="Verdana" pitchFamily="34" charset="0"/>
              <a:cs typeface="Verdana" pitchFamily="34" charset="0"/>
            </a:endParaRPr>
          </a:p>
        </p:txBody>
      </p:sp>
      <p:sp>
        <p:nvSpPr>
          <p:cNvPr id="8"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03648" y="2780928"/>
            <a:ext cx="6400800" cy="1512168"/>
          </a:xfrm>
        </p:spPr>
        <p:txBody>
          <a:bodyPr/>
          <a:lstStyle/>
          <a:p>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Arbeitsphase</a:t>
            </a:r>
          </a:p>
          <a:p>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„Ausprobieren“</a:t>
            </a:r>
            <a:endParaRPr lang="de-DE" sz="3600" dirty="0" smtClean="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11560" y="404664"/>
            <a:ext cx="6400800" cy="1512168"/>
          </a:xfrm>
        </p:spPr>
        <p:txBody>
          <a:bodyPr/>
          <a:lstStyle/>
          <a:p>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Formel-Rommé</a:t>
            </a:r>
          </a:p>
          <a:p>
            <a:r>
              <a:rPr lang="de-DE" sz="3600" dirty="0" smtClean="0">
                <a:latin typeface="Verdana" pitchFamily="34" charset="0"/>
                <a:ea typeface="Verdana" pitchFamily="34" charset="0"/>
                <a:cs typeface="Verdana" pitchFamily="34" charset="0"/>
              </a:rPr>
              <a:t>(k)ein Methodenwerkzeug</a:t>
            </a:r>
          </a:p>
        </p:txBody>
      </p:sp>
      <p:sp>
        <p:nvSpPr>
          <p:cNvPr id="7" name="Textfeld 6"/>
          <p:cNvSpPr txBox="1"/>
          <p:nvPr/>
        </p:nvSpPr>
        <p:spPr>
          <a:xfrm>
            <a:off x="1965882" y="1908115"/>
            <a:ext cx="5486438" cy="4401205"/>
          </a:xfrm>
          <a:prstGeom prst="rect">
            <a:avLst/>
          </a:prstGeom>
          <a:noFill/>
        </p:spPr>
        <p:txBody>
          <a:bodyPr wrap="none" rtlCol="0">
            <a:spAutoFit/>
          </a:bodyPr>
          <a:lstStyle/>
          <a:p>
            <a:pPr marL="271463" indent="-271463">
              <a:spcAft>
                <a:spcPts val="600"/>
              </a:spcAft>
            </a:pPr>
            <a:r>
              <a:rPr lang="de-DE" sz="2000" dirty="0" smtClean="0">
                <a:solidFill>
                  <a:schemeClr val="tx2"/>
                </a:solidFill>
                <a:latin typeface="Verdana" pitchFamily="34" charset="0"/>
                <a:ea typeface="Verdana" pitchFamily="34" charset="0"/>
                <a:cs typeface="Verdana" pitchFamily="34" charset="0"/>
              </a:rPr>
              <a:t>Typisch:</a:t>
            </a:r>
          </a:p>
          <a:p>
            <a:pPr marL="271463" indent="-271463">
              <a:spcAft>
                <a:spcPts val="600"/>
              </a:spcAft>
              <a:buFont typeface="Arial" pitchFamily="34" charset="0"/>
              <a:buChar char="•"/>
            </a:pPr>
            <a:r>
              <a:rPr lang="de-DE" sz="2000" dirty="0" smtClean="0">
                <a:solidFill>
                  <a:schemeClr val="tx2"/>
                </a:solidFill>
                <a:latin typeface="Verdana" pitchFamily="34" charset="0"/>
                <a:ea typeface="Verdana" pitchFamily="34" charset="0"/>
                <a:cs typeface="Verdana" pitchFamily="34" charset="0"/>
              </a:rPr>
              <a:t>dient zum Üben und Wiederholen</a:t>
            </a:r>
          </a:p>
          <a:p>
            <a:pPr marL="271463" indent="-271463">
              <a:spcAft>
                <a:spcPts val="600"/>
              </a:spcAft>
              <a:buFont typeface="Arial" pitchFamily="34" charset="0"/>
              <a:buChar char="•"/>
            </a:pPr>
            <a:r>
              <a:rPr lang="de-DE" sz="2000" dirty="0" smtClean="0">
                <a:solidFill>
                  <a:schemeClr val="tx2"/>
                </a:solidFill>
                <a:latin typeface="Verdana" pitchFamily="34" charset="0"/>
                <a:ea typeface="Verdana" pitchFamily="34" charset="0"/>
                <a:cs typeface="Verdana" pitchFamily="34" charset="0"/>
              </a:rPr>
              <a:t>aktiviert Wissen/Vorwissen</a:t>
            </a:r>
          </a:p>
          <a:p>
            <a:pPr marL="271463" indent="-271463">
              <a:spcAft>
                <a:spcPts val="600"/>
              </a:spcAft>
              <a:buFont typeface="Arial" pitchFamily="34" charset="0"/>
              <a:buChar char="•"/>
            </a:pPr>
            <a:r>
              <a:rPr lang="de-DE" sz="2000" dirty="0" smtClean="0">
                <a:solidFill>
                  <a:schemeClr val="tx2"/>
                </a:solidFill>
                <a:latin typeface="Verdana" pitchFamily="34" charset="0"/>
                <a:ea typeface="Verdana" pitchFamily="34" charset="0"/>
                <a:cs typeface="Verdana" pitchFamily="34" charset="0"/>
              </a:rPr>
              <a:t>bringt die Schüler zum „Arbeiten“</a:t>
            </a:r>
          </a:p>
          <a:p>
            <a:pPr marL="271463" indent="-271463">
              <a:spcAft>
                <a:spcPts val="600"/>
              </a:spcAft>
              <a:buFont typeface="Arial" pitchFamily="34" charset="0"/>
              <a:buChar char="•"/>
            </a:pPr>
            <a:r>
              <a:rPr lang="de-DE" sz="2000" dirty="0" smtClean="0">
                <a:solidFill>
                  <a:schemeClr val="tx2"/>
                </a:solidFill>
                <a:latin typeface="Verdana" pitchFamily="34" charset="0"/>
                <a:ea typeface="Verdana" pitchFamily="34" charset="0"/>
                <a:cs typeface="Verdana" pitchFamily="34" charset="0"/>
              </a:rPr>
              <a:t>hat spielerischen Charakter wie andere</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MW (Memory, Domino …)</a:t>
            </a:r>
          </a:p>
          <a:p>
            <a:pPr marL="271463" indent="-271463">
              <a:spcAft>
                <a:spcPts val="600"/>
              </a:spcAft>
              <a:buFont typeface="Arial" pitchFamily="34" charset="0"/>
              <a:buChar char="•"/>
            </a:pPr>
            <a:endParaRPr lang="de-DE" sz="2000" dirty="0" smtClean="0">
              <a:solidFill>
                <a:schemeClr val="tx2"/>
              </a:solidFill>
              <a:latin typeface="Verdana" pitchFamily="34" charset="0"/>
              <a:ea typeface="Verdana" pitchFamily="34" charset="0"/>
              <a:cs typeface="Verdana" pitchFamily="34" charset="0"/>
            </a:endParaRPr>
          </a:p>
          <a:p>
            <a:pPr marL="271463" indent="-271463">
              <a:spcAft>
                <a:spcPts val="600"/>
              </a:spcAft>
            </a:pPr>
            <a:r>
              <a:rPr lang="de-DE" sz="2000" dirty="0" smtClean="0">
                <a:solidFill>
                  <a:schemeClr val="tx2"/>
                </a:solidFill>
                <a:latin typeface="Verdana" pitchFamily="34" charset="0"/>
                <a:ea typeface="Verdana" pitchFamily="34" charset="0"/>
                <a:cs typeface="Verdana" pitchFamily="34" charset="0"/>
              </a:rPr>
              <a:t>Untypisch:</a:t>
            </a:r>
          </a:p>
          <a:p>
            <a:pPr marL="271463" indent="-271463">
              <a:spcAft>
                <a:spcPts val="600"/>
              </a:spcAft>
              <a:buFont typeface="Arial" pitchFamily="34" charset="0"/>
              <a:buChar char="•"/>
            </a:pPr>
            <a:r>
              <a:rPr lang="de-DE" sz="2000" dirty="0" smtClean="0">
                <a:solidFill>
                  <a:schemeClr val="tx2"/>
                </a:solidFill>
                <a:latin typeface="Verdana" pitchFamily="34" charset="0"/>
                <a:ea typeface="Verdana" pitchFamily="34" charset="0"/>
                <a:cs typeface="Verdana" pitchFamily="34" charset="0"/>
              </a:rPr>
              <a:t>lässt sich nicht einfach auf andere </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Inhalte Übertragen</a:t>
            </a:r>
          </a:p>
          <a:p>
            <a:pPr marL="271463" indent="-271463">
              <a:spcAft>
                <a:spcPts val="600"/>
              </a:spcAft>
              <a:buFont typeface="Arial" pitchFamily="34" charset="0"/>
              <a:buChar char="•"/>
            </a:pPr>
            <a:r>
              <a:rPr lang="de-DE" sz="2000" dirty="0" smtClean="0">
                <a:solidFill>
                  <a:schemeClr val="tx2"/>
                </a:solidFill>
                <a:latin typeface="Verdana" pitchFamily="34" charset="0"/>
                <a:ea typeface="Verdana" pitchFamily="34" charset="0"/>
                <a:cs typeface="Verdana" pitchFamily="34" charset="0"/>
              </a:rPr>
              <a:t>viele MW haben nicht unbedingt </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spielerischen Charakter</a:t>
            </a:r>
          </a:p>
        </p:txBody>
      </p:sp>
      <p:sp>
        <p:nvSpPr>
          <p:cNvPr id="8"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linds(horizontal)">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blinds(horizontal)">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blinds(horizontal)">
                                      <p:cBhvr>
                                        <p:cTn id="4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683568" y="1556792"/>
            <a:ext cx="3880520" cy="1008112"/>
          </a:xfrm>
        </p:spPr>
        <p:txBody>
          <a:bodyPr/>
          <a:lstStyle/>
          <a:p>
            <a:r>
              <a:rPr lang="de-DE" sz="28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Fressbeziehungen </a:t>
            </a:r>
            <a:br>
              <a:rPr lang="de-DE" sz="28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de-DE" sz="28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im Wald</a:t>
            </a:r>
          </a:p>
        </p:txBody>
      </p:sp>
      <p:sp>
        <p:nvSpPr>
          <p:cNvPr id="7" name="Textfeld 6"/>
          <p:cNvSpPr txBox="1"/>
          <p:nvPr/>
        </p:nvSpPr>
        <p:spPr>
          <a:xfrm>
            <a:off x="755576" y="2780928"/>
            <a:ext cx="3744416" cy="1400383"/>
          </a:xfrm>
          <a:prstGeom prst="rect">
            <a:avLst/>
          </a:prstGeom>
          <a:noFill/>
        </p:spPr>
        <p:txBody>
          <a:bodyPr wrap="square" rtlCol="0">
            <a:spAutoFit/>
          </a:bodyPr>
          <a:lstStyle/>
          <a:p>
            <a:pPr marL="271463" indent="-271463">
              <a:spcAft>
                <a:spcPts val="600"/>
              </a:spcAft>
              <a:buFont typeface="Arial" pitchFamily="34" charset="0"/>
              <a:buChar char="•"/>
            </a:pPr>
            <a:r>
              <a:rPr lang="de-DE" sz="2000" dirty="0" smtClean="0">
                <a:solidFill>
                  <a:schemeClr val="tx2"/>
                </a:solidFill>
                <a:latin typeface="Verdana" pitchFamily="34" charset="0"/>
                <a:ea typeface="Verdana" pitchFamily="34" charset="0"/>
                <a:cs typeface="Verdana" pitchFamily="34" charset="0"/>
              </a:rPr>
              <a:t>Ordnen im Kopf / </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Ordnen auf dem Tisch</a:t>
            </a:r>
          </a:p>
          <a:p>
            <a:pPr marL="271463" indent="-271463">
              <a:spcAft>
                <a:spcPts val="600"/>
              </a:spcAft>
              <a:buFont typeface="Arial" pitchFamily="34" charset="0"/>
              <a:buChar char="•"/>
            </a:pPr>
            <a:r>
              <a:rPr lang="de-DE" sz="2000" dirty="0" smtClean="0">
                <a:solidFill>
                  <a:schemeClr val="tx2"/>
                </a:solidFill>
                <a:latin typeface="Verdana" pitchFamily="34" charset="0"/>
                <a:ea typeface="Verdana" pitchFamily="34" charset="0"/>
                <a:cs typeface="Verdana" pitchFamily="34" charset="0"/>
              </a:rPr>
              <a:t>Konstruktivistischer </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Grundgedanke</a:t>
            </a:r>
          </a:p>
        </p:txBody>
      </p:sp>
      <p:sp>
        <p:nvSpPr>
          <p:cNvPr id="8" name="Untertitel 5"/>
          <p:cNvSpPr txBox="1">
            <a:spLocks/>
          </p:cNvSpPr>
          <p:nvPr/>
        </p:nvSpPr>
        <p:spPr bwMode="auto">
          <a:xfrm>
            <a:off x="4579912" y="1556792"/>
            <a:ext cx="3880520"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0" indent="0" algn="ctr">
              <a:buNone/>
            </a:pPr>
            <a:r>
              <a:rPr lang="de-DE" sz="28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Physik Tabu</a:t>
            </a:r>
          </a:p>
        </p:txBody>
      </p:sp>
      <p:sp>
        <p:nvSpPr>
          <p:cNvPr id="12" name="Fußzeilenplatzhalter 9"/>
          <p:cNvSpPr>
            <a:spLocks noGrp="1"/>
          </p:cNvSpPr>
          <p:nvPr>
            <p:ph type="ftr" sz="quarter" idx="11"/>
          </p:nvPr>
        </p:nvSpPr>
        <p:spPr>
          <a:xfrm>
            <a:off x="2051720" y="6500192"/>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
        <p:nvSpPr>
          <p:cNvPr id="13" name="Textfeld 12"/>
          <p:cNvSpPr txBox="1"/>
          <p:nvPr/>
        </p:nvSpPr>
        <p:spPr>
          <a:xfrm>
            <a:off x="5076056" y="2780928"/>
            <a:ext cx="3744416" cy="1708160"/>
          </a:xfrm>
          <a:prstGeom prst="rect">
            <a:avLst/>
          </a:prstGeom>
          <a:noFill/>
        </p:spPr>
        <p:txBody>
          <a:bodyPr wrap="square" rtlCol="0">
            <a:spAutoFit/>
          </a:bodyPr>
          <a:lstStyle/>
          <a:p>
            <a:pPr marL="271463" indent="-271463">
              <a:spcAft>
                <a:spcPts val="600"/>
              </a:spcAft>
              <a:buFont typeface="Arial" pitchFamily="34" charset="0"/>
              <a:buChar char="•"/>
            </a:pPr>
            <a:r>
              <a:rPr lang="de-DE" sz="2000" dirty="0" smtClean="0">
                <a:solidFill>
                  <a:schemeClr val="tx2"/>
                </a:solidFill>
                <a:latin typeface="Verdana" pitchFamily="34" charset="0"/>
                <a:ea typeface="Verdana" pitchFamily="34" charset="0"/>
                <a:cs typeface="Verdana" pitchFamily="34" charset="0"/>
              </a:rPr>
              <a:t>Fachbegriffe üben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Bedeutungen klären</a:t>
            </a:r>
          </a:p>
          <a:p>
            <a:pPr marL="271463" indent="-271463">
              <a:spcAft>
                <a:spcPts val="600"/>
              </a:spcAft>
              <a:buFont typeface="Arial" pitchFamily="34" charset="0"/>
              <a:buChar char="•"/>
            </a:pPr>
            <a:r>
              <a:rPr lang="de-DE" sz="2000" dirty="0" smtClean="0">
                <a:solidFill>
                  <a:schemeClr val="tx2"/>
                </a:solidFill>
                <a:latin typeface="Verdana" pitchFamily="34" charset="0"/>
                <a:ea typeface="Verdana" pitchFamily="34" charset="0"/>
                <a:cs typeface="Verdana" pitchFamily="34" charset="0"/>
              </a:rPr>
              <a:t>Verknüpfen </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von Fachsprache </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und Alltagssprache</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linds(horizontal)">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blinds(horizontal)">
                                      <p:cBhvr>
                                        <p:cTn id="2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11560" y="404664"/>
            <a:ext cx="6400800" cy="1512168"/>
          </a:xfrm>
        </p:spPr>
        <p:txBody>
          <a:bodyPr/>
          <a:lstStyle/>
          <a:p>
            <a:r>
              <a:rPr lang="de-DE" sz="3600" dirty="0" smtClean="0">
                <a:latin typeface="Verdana" pitchFamily="34" charset="0"/>
                <a:ea typeface="Verdana" pitchFamily="34" charset="0"/>
                <a:cs typeface="Verdana" pitchFamily="34" charset="0"/>
              </a:rPr>
              <a:t>Methodenwerkzeuge</a:t>
            </a:r>
          </a:p>
          <a:p>
            <a:r>
              <a:rPr lang="de-DE" sz="2400" dirty="0" smtClean="0">
                <a:latin typeface="Verdana" pitchFamily="34" charset="0"/>
                <a:ea typeface="Verdana" pitchFamily="34" charset="0"/>
                <a:cs typeface="Verdana" pitchFamily="34" charset="0"/>
              </a:rPr>
              <a:t>Woher sie kommen</a:t>
            </a:r>
            <a:br>
              <a:rPr lang="de-DE" sz="2400" dirty="0" smtClean="0">
                <a:latin typeface="Verdana" pitchFamily="34" charset="0"/>
                <a:ea typeface="Verdana" pitchFamily="34" charset="0"/>
                <a:cs typeface="Verdana" pitchFamily="34" charset="0"/>
              </a:rPr>
            </a:br>
            <a:endParaRPr lang="de-DE" sz="3600" dirty="0" smtClean="0">
              <a:solidFill>
                <a:schemeClr val="bg1">
                  <a:lumMod val="65000"/>
                </a:schemeClr>
              </a:solidFill>
              <a:latin typeface="Verdana" pitchFamily="34" charset="0"/>
              <a:ea typeface="Verdana" pitchFamily="34" charset="0"/>
              <a:cs typeface="Verdana" pitchFamily="34" charset="0"/>
            </a:endParaRPr>
          </a:p>
        </p:txBody>
      </p:sp>
      <p:sp>
        <p:nvSpPr>
          <p:cNvPr id="7" name="Textfeld 6"/>
          <p:cNvSpPr txBox="1"/>
          <p:nvPr/>
        </p:nvSpPr>
        <p:spPr>
          <a:xfrm>
            <a:off x="2843808" y="2082909"/>
            <a:ext cx="3600400" cy="3847207"/>
          </a:xfrm>
          <a:prstGeom prst="rect">
            <a:avLst/>
          </a:prstGeom>
          <a:noFill/>
        </p:spPr>
        <p:txBody>
          <a:bodyPr wrap="square" rtlCol="0">
            <a:spAutoFit/>
          </a:bodyPr>
          <a:lstStyle/>
          <a:p>
            <a:pPr>
              <a:spcAft>
                <a:spcPts val="600"/>
              </a:spcAft>
            </a:pPr>
            <a:r>
              <a:rPr lang="de-DE" sz="1600" dirty="0" smtClean="0">
                <a:solidFill>
                  <a:schemeClr val="tx2"/>
                </a:solidFill>
                <a:latin typeface="Verdana" pitchFamily="34" charset="0"/>
                <a:ea typeface="Verdana" pitchFamily="34" charset="0"/>
                <a:cs typeface="Verdana" pitchFamily="34" charset="0"/>
              </a:rPr>
              <a:t>Zusammengestellt und teilweise neu entwickelt von Lehrkräften im Auslandsschuldienst.</a:t>
            </a:r>
          </a:p>
          <a:p>
            <a:pPr>
              <a:spcAft>
                <a:spcPts val="600"/>
              </a:spcAft>
            </a:pPr>
            <a:r>
              <a:rPr lang="de-DE" sz="1600" dirty="0" smtClean="0">
                <a:solidFill>
                  <a:schemeClr val="tx2"/>
                </a:solidFill>
                <a:latin typeface="Verdana" pitchFamily="34" charset="0"/>
                <a:ea typeface="Verdana" pitchFamily="34" charset="0"/>
                <a:cs typeface="Verdana" pitchFamily="34" charset="0"/>
              </a:rPr>
              <a:t>Erstmals veröffentlicht von Josef Leisen (Studienseminar Koblenz / Universität Mainz). (1998)</a:t>
            </a:r>
          </a:p>
          <a:p>
            <a:pPr>
              <a:spcAft>
                <a:spcPts val="600"/>
              </a:spcAft>
            </a:pPr>
            <a:r>
              <a:rPr lang="de-DE" sz="1600" dirty="0" smtClean="0">
                <a:solidFill>
                  <a:schemeClr val="tx2"/>
                </a:solidFill>
                <a:latin typeface="Verdana" pitchFamily="34" charset="0"/>
                <a:ea typeface="Verdana" pitchFamily="34" charset="0"/>
                <a:cs typeface="Verdana" pitchFamily="34" charset="0"/>
              </a:rPr>
              <a:t>Adaptiert und weiter entwickelt von den SINUS-Projekten </a:t>
            </a:r>
            <a:r>
              <a:rPr lang="de-DE" sz="1600" dirty="0" err="1" smtClean="0">
                <a:solidFill>
                  <a:schemeClr val="tx2"/>
                </a:solidFill>
                <a:latin typeface="Verdana" pitchFamily="34" charset="0"/>
                <a:ea typeface="Verdana" pitchFamily="34" charset="0"/>
                <a:cs typeface="Verdana" pitchFamily="34" charset="0"/>
              </a:rPr>
              <a:t>meh-rerer</a:t>
            </a:r>
            <a:r>
              <a:rPr lang="de-DE" sz="1600" dirty="0" smtClean="0">
                <a:solidFill>
                  <a:schemeClr val="tx2"/>
                </a:solidFill>
                <a:latin typeface="Verdana" pitchFamily="34" charset="0"/>
                <a:ea typeface="Verdana" pitchFamily="34" charset="0"/>
                <a:cs typeface="Verdana" pitchFamily="34" charset="0"/>
              </a:rPr>
              <a:t> Bundesländer. (ab 1998)</a:t>
            </a:r>
          </a:p>
          <a:p>
            <a:pPr>
              <a:spcAft>
                <a:spcPts val="600"/>
              </a:spcAft>
            </a:pPr>
            <a:r>
              <a:rPr lang="de-DE" sz="1600" dirty="0" smtClean="0">
                <a:solidFill>
                  <a:schemeClr val="tx2"/>
                </a:solidFill>
                <a:latin typeface="Verdana" pitchFamily="34" charset="0"/>
                <a:ea typeface="Verdana" pitchFamily="34" charset="0"/>
                <a:cs typeface="Verdana" pitchFamily="34" charset="0"/>
              </a:rPr>
              <a:t>Hohe Affinität zu </a:t>
            </a:r>
            <a:r>
              <a:rPr lang="de-DE" sz="1600" dirty="0" err="1" smtClean="0">
                <a:solidFill>
                  <a:schemeClr val="tx2"/>
                </a:solidFill>
                <a:latin typeface="Verdana" pitchFamily="34" charset="0"/>
                <a:ea typeface="Verdana" pitchFamily="34" charset="0"/>
                <a:cs typeface="Verdana" pitchFamily="34" charset="0"/>
              </a:rPr>
              <a:t>konstruktivisti-schen</a:t>
            </a:r>
            <a:r>
              <a:rPr lang="de-DE" sz="1600" dirty="0" smtClean="0">
                <a:solidFill>
                  <a:schemeClr val="tx2"/>
                </a:solidFill>
                <a:latin typeface="Verdana" pitchFamily="34" charset="0"/>
                <a:ea typeface="Verdana" pitchFamily="34" charset="0"/>
                <a:cs typeface="Verdana" pitchFamily="34" charset="0"/>
              </a:rPr>
              <a:t> Vorstellungen vom Lernen.</a:t>
            </a:r>
          </a:p>
          <a:p>
            <a:pPr>
              <a:spcAft>
                <a:spcPts val="600"/>
              </a:spcAft>
            </a:pPr>
            <a:r>
              <a:rPr lang="de-DE" sz="1600" dirty="0" smtClean="0">
                <a:solidFill>
                  <a:schemeClr val="tx2"/>
                </a:solidFill>
                <a:latin typeface="Verdana" pitchFamily="34" charset="0"/>
                <a:ea typeface="Verdana" pitchFamily="34" charset="0"/>
                <a:cs typeface="Verdana" pitchFamily="34" charset="0"/>
              </a:rPr>
              <a:t>Unterstützend zur Erzeugung von Methodenvielfalt im Unter-</a:t>
            </a:r>
            <a:r>
              <a:rPr lang="de-DE" sz="1600" dirty="0" err="1" smtClean="0">
                <a:solidFill>
                  <a:schemeClr val="tx2"/>
                </a:solidFill>
                <a:latin typeface="Verdana" pitchFamily="34" charset="0"/>
                <a:ea typeface="Verdana" pitchFamily="34" charset="0"/>
                <a:cs typeface="Verdana" pitchFamily="34" charset="0"/>
              </a:rPr>
              <a:t>richt</a:t>
            </a:r>
            <a:r>
              <a:rPr lang="de-DE" sz="1600" dirty="0" smtClean="0">
                <a:solidFill>
                  <a:schemeClr val="tx2"/>
                </a:solidFill>
                <a:latin typeface="Verdana" pitchFamily="34" charset="0"/>
                <a:ea typeface="Verdana" pitchFamily="34" charset="0"/>
                <a:cs typeface="Verdana" pitchFamily="34" charset="0"/>
              </a:rPr>
              <a:t>.</a:t>
            </a:r>
          </a:p>
        </p:txBody>
      </p:sp>
      <p:pic>
        <p:nvPicPr>
          <p:cNvPr id="37889" name="Picture 1" descr="C:\Users\lutz\Desktop\stäudel.de\images\methodenhandbuch.jpg"/>
          <p:cNvPicPr>
            <a:picLocks noChangeAspect="1" noChangeArrowheads="1"/>
          </p:cNvPicPr>
          <p:nvPr/>
        </p:nvPicPr>
        <p:blipFill>
          <a:blip r:embed="rId3" cstate="print"/>
          <a:srcRect/>
          <a:stretch>
            <a:fillRect/>
          </a:stretch>
        </p:blipFill>
        <p:spPr bwMode="auto">
          <a:xfrm>
            <a:off x="467544" y="2060848"/>
            <a:ext cx="2243847" cy="3154585"/>
          </a:xfrm>
          <a:prstGeom prst="rect">
            <a:avLst/>
          </a:prstGeom>
          <a:noFill/>
        </p:spPr>
      </p:pic>
      <p:pic>
        <p:nvPicPr>
          <p:cNvPr id="8" name="Picture 13" descr="C:\Users\lutz\Desktop\stäudel.de\images\sinus_logo.jpg"/>
          <p:cNvPicPr>
            <a:picLocks noChangeAspect="1" noChangeArrowheads="1"/>
          </p:cNvPicPr>
          <p:nvPr/>
        </p:nvPicPr>
        <p:blipFill>
          <a:blip r:embed="rId4" cstate="print"/>
          <a:srcRect/>
          <a:stretch>
            <a:fillRect/>
          </a:stretch>
        </p:blipFill>
        <p:spPr bwMode="auto">
          <a:xfrm>
            <a:off x="6516216" y="2492896"/>
            <a:ext cx="2102915" cy="1897753"/>
          </a:xfrm>
          <a:prstGeom prst="rect">
            <a:avLst/>
          </a:prstGeom>
          <a:noFill/>
        </p:spPr>
      </p:pic>
      <p:sp>
        <p:nvSpPr>
          <p:cNvPr id="10"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7889"/>
                                        </p:tgtEl>
                                        <p:attrNameLst>
                                          <p:attrName>style.visibility</p:attrName>
                                        </p:attrNameLst>
                                      </p:cBhvr>
                                      <p:to>
                                        <p:strVal val="visible"/>
                                      </p:to>
                                    </p:set>
                                    <p:animEffect transition="in" filter="blinds(horizontal)">
                                      <p:cBhvr>
                                        <p:cTn id="15" dur="500"/>
                                        <p:tgtEl>
                                          <p:spTgt spid="3788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linds(horizontal)">
                                      <p:cBhvr>
                                        <p:cTn id="20" dur="500"/>
                                        <p:tgtEl>
                                          <p:spTgt spid="7">
                                            <p:txEl>
                                              <p:pRg st="2" end="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blinds(horizontal)">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blinds(horizontal)">
                                      <p:cBhvr>
                                        <p:cTn id="3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11560" y="116632"/>
            <a:ext cx="6400800" cy="1512168"/>
          </a:xfrm>
        </p:spPr>
        <p:txBody>
          <a:bodyPr/>
          <a:lstStyle/>
          <a:p>
            <a:r>
              <a:rPr lang="de-DE" sz="3600" dirty="0" smtClean="0">
                <a:latin typeface="Verdana" pitchFamily="34" charset="0"/>
                <a:ea typeface="Verdana" pitchFamily="34" charset="0"/>
                <a:cs typeface="Verdana" pitchFamily="34" charset="0"/>
              </a:rPr>
              <a:t>Methodenwerkzeuge</a:t>
            </a:r>
          </a:p>
          <a:p>
            <a:r>
              <a:rPr lang="de-DE" sz="2400" dirty="0" smtClean="0">
                <a:latin typeface="Verdana" pitchFamily="34" charset="0"/>
                <a:ea typeface="Verdana" pitchFamily="34" charset="0"/>
                <a:cs typeface="Verdana" pitchFamily="34" charset="0"/>
              </a:rPr>
              <a:t>Wozu sie dienen</a:t>
            </a:r>
            <a:endParaRPr lang="de-DE" sz="3600" dirty="0" smtClean="0">
              <a:latin typeface="Verdana" pitchFamily="34" charset="0"/>
              <a:ea typeface="Verdana" pitchFamily="34" charset="0"/>
              <a:cs typeface="Verdana" pitchFamily="34" charset="0"/>
            </a:endParaRPr>
          </a:p>
        </p:txBody>
      </p:sp>
      <p:sp>
        <p:nvSpPr>
          <p:cNvPr id="7" name="Textfeld 6"/>
          <p:cNvSpPr txBox="1"/>
          <p:nvPr/>
        </p:nvSpPr>
        <p:spPr>
          <a:xfrm>
            <a:off x="2771800" y="1594822"/>
            <a:ext cx="5184576" cy="4570482"/>
          </a:xfrm>
          <a:prstGeom prst="rect">
            <a:avLst/>
          </a:prstGeom>
          <a:noFill/>
        </p:spPr>
        <p:txBody>
          <a:bodyPr wrap="square" rtlCol="0">
            <a:spAutoFit/>
          </a:bodyPr>
          <a:lstStyle/>
          <a:p>
            <a:pPr>
              <a:spcAft>
                <a:spcPts val="600"/>
              </a:spcAft>
            </a:pPr>
            <a:r>
              <a:rPr lang="de-DE" sz="1600" dirty="0" smtClean="0">
                <a:solidFill>
                  <a:schemeClr val="tx2"/>
                </a:solidFill>
                <a:latin typeface="Verdana" pitchFamily="34" charset="0"/>
                <a:ea typeface="Verdana" pitchFamily="34" charset="0"/>
                <a:cs typeface="Verdana" pitchFamily="34" charset="0"/>
              </a:rPr>
              <a:t>Aufbereitung (</a:t>
            </a:r>
            <a:r>
              <a:rPr lang="de-DE" sz="1600" dirty="0" err="1" smtClean="0">
                <a:solidFill>
                  <a:schemeClr val="tx2"/>
                </a:solidFill>
                <a:latin typeface="Verdana" pitchFamily="34" charset="0"/>
                <a:ea typeface="Verdana" pitchFamily="34" charset="0"/>
                <a:cs typeface="Verdana" pitchFamily="34" charset="0"/>
              </a:rPr>
              <a:t>naturwissenschaft</a:t>
            </a:r>
            <a:r>
              <a:rPr lang="de-DE" sz="1600" dirty="0" smtClean="0">
                <a:solidFill>
                  <a:schemeClr val="tx2"/>
                </a:solidFill>
                <a:latin typeface="Verdana" pitchFamily="34" charset="0"/>
                <a:ea typeface="Verdana" pitchFamily="34" charset="0"/>
                <a:cs typeface="Verdana" pitchFamily="34" charset="0"/>
              </a:rPr>
              <a:t>-</a:t>
            </a:r>
            <a:br>
              <a:rPr lang="de-DE" sz="1600" dirty="0" smtClean="0">
                <a:solidFill>
                  <a:schemeClr val="tx2"/>
                </a:solidFill>
                <a:latin typeface="Verdana" pitchFamily="34" charset="0"/>
                <a:ea typeface="Verdana" pitchFamily="34" charset="0"/>
                <a:cs typeface="Verdana" pitchFamily="34" charset="0"/>
              </a:rPr>
            </a:br>
            <a:r>
              <a:rPr lang="de-DE" sz="1600" dirty="0" err="1" smtClean="0">
                <a:solidFill>
                  <a:schemeClr val="tx2"/>
                </a:solidFill>
                <a:latin typeface="Verdana" pitchFamily="34" charset="0"/>
                <a:ea typeface="Verdana" pitchFamily="34" charset="0"/>
                <a:cs typeface="Verdana" pitchFamily="34" charset="0"/>
              </a:rPr>
              <a:t>licher</a:t>
            </a:r>
            <a:r>
              <a:rPr lang="de-DE" sz="1600" dirty="0" smtClean="0">
                <a:solidFill>
                  <a:schemeClr val="tx2"/>
                </a:solidFill>
                <a:latin typeface="Verdana" pitchFamily="34" charset="0"/>
                <a:ea typeface="Verdana" pitchFamily="34" charset="0"/>
                <a:cs typeface="Verdana" pitchFamily="34" charset="0"/>
              </a:rPr>
              <a:t>) Inhalte zum</a:t>
            </a:r>
            <a:br>
              <a:rPr lang="de-DE" sz="1600" dirty="0" smtClean="0">
                <a:solidFill>
                  <a:schemeClr val="tx2"/>
                </a:solidFill>
                <a:latin typeface="Verdana" pitchFamily="34" charset="0"/>
                <a:ea typeface="Verdana" pitchFamily="34" charset="0"/>
                <a:cs typeface="Verdana" pitchFamily="34" charset="0"/>
              </a:rPr>
            </a:br>
            <a:r>
              <a:rPr lang="de-DE" sz="1600" dirty="0" smtClean="0">
                <a:solidFill>
                  <a:schemeClr val="tx2"/>
                </a:solidFill>
                <a:latin typeface="Verdana" pitchFamily="34" charset="0"/>
                <a:ea typeface="Verdana" pitchFamily="34" charset="0"/>
                <a:cs typeface="Verdana" pitchFamily="34" charset="0"/>
              </a:rPr>
              <a:t>- Üben</a:t>
            </a:r>
            <a:br>
              <a:rPr lang="de-DE" sz="1600" dirty="0" smtClean="0">
                <a:solidFill>
                  <a:schemeClr val="tx2"/>
                </a:solidFill>
                <a:latin typeface="Verdana" pitchFamily="34" charset="0"/>
                <a:ea typeface="Verdana" pitchFamily="34" charset="0"/>
                <a:cs typeface="Verdana" pitchFamily="34" charset="0"/>
              </a:rPr>
            </a:br>
            <a:r>
              <a:rPr lang="de-DE" sz="1600" dirty="0" smtClean="0">
                <a:solidFill>
                  <a:schemeClr val="tx2"/>
                </a:solidFill>
                <a:latin typeface="Verdana" pitchFamily="34" charset="0"/>
                <a:ea typeface="Verdana" pitchFamily="34" charset="0"/>
                <a:cs typeface="Verdana" pitchFamily="34" charset="0"/>
              </a:rPr>
              <a:t>- Wiederholen</a:t>
            </a:r>
            <a:br>
              <a:rPr lang="de-DE" sz="1600" dirty="0" smtClean="0">
                <a:solidFill>
                  <a:schemeClr val="tx2"/>
                </a:solidFill>
                <a:latin typeface="Verdana" pitchFamily="34" charset="0"/>
                <a:ea typeface="Verdana" pitchFamily="34" charset="0"/>
                <a:cs typeface="Verdana" pitchFamily="34" charset="0"/>
              </a:rPr>
            </a:br>
            <a:r>
              <a:rPr lang="de-DE" sz="1600" dirty="0" smtClean="0">
                <a:solidFill>
                  <a:schemeClr val="tx2"/>
                </a:solidFill>
                <a:latin typeface="Verdana" pitchFamily="34" charset="0"/>
                <a:ea typeface="Verdana" pitchFamily="34" charset="0"/>
                <a:cs typeface="Verdana" pitchFamily="34" charset="0"/>
              </a:rPr>
              <a:t>- Vertiefen</a:t>
            </a:r>
            <a:br>
              <a:rPr lang="de-DE" sz="1600" dirty="0" smtClean="0">
                <a:solidFill>
                  <a:schemeClr val="tx2"/>
                </a:solidFill>
                <a:latin typeface="Verdana" pitchFamily="34" charset="0"/>
                <a:ea typeface="Verdana" pitchFamily="34" charset="0"/>
                <a:cs typeface="Verdana" pitchFamily="34" charset="0"/>
              </a:rPr>
            </a:br>
            <a:r>
              <a:rPr lang="de-DE" sz="1600" dirty="0" smtClean="0">
                <a:solidFill>
                  <a:schemeClr val="tx2"/>
                </a:solidFill>
                <a:latin typeface="Verdana" pitchFamily="34" charset="0"/>
                <a:ea typeface="Verdana" pitchFamily="34" charset="0"/>
                <a:cs typeface="Verdana" pitchFamily="34" charset="0"/>
              </a:rPr>
              <a:t>- Anwenden</a:t>
            </a:r>
            <a:br>
              <a:rPr lang="de-DE" sz="1600" dirty="0" smtClean="0">
                <a:solidFill>
                  <a:schemeClr val="tx2"/>
                </a:solidFill>
                <a:latin typeface="Verdana" pitchFamily="34" charset="0"/>
                <a:ea typeface="Verdana" pitchFamily="34" charset="0"/>
                <a:cs typeface="Verdana" pitchFamily="34" charset="0"/>
              </a:rPr>
            </a:br>
            <a:r>
              <a:rPr lang="de-DE" sz="1600" dirty="0" smtClean="0">
                <a:solidFill>
                  <a:schemeClr val="tx2"/>
                </a:solidFill>
                <a:latin typeface="Verdana" pitchFamily="34" charset="0"/>
                <a:ea typeface="Verdana" pitchFamily="34" charset="0"/>
                <a:cs typeface="Verdana" pitchFamily="34" charset="0"/>
              </a:rPr>
              <a:t>- (Erarbeiten)</a:t>
            </a:r>
          </a:p>
          <a:p>
            <a:pPr>
              <a:spcAft>
                <a:spcPts val="600"/>
              </a:spcAft>
            </a:pPr>
            <a:r>
              <a:rPr lang="de-DE" sz="1600" dirty="0" smtClean="0">
                <a:solidFill>
                  <a:schemeClr val="tx2"/>
                </a:solidFill>
                <a:latin typeface="Verdana" pitchFamily="34" charset="0"/>
                <a:ea typeface="Verdana" pitchFamily="34" charset="0"/>
                <a:cs typeface="Verdana" pitchFamily="34" charset="0"/>
              </a:rPr>
              <a:t>Dabei:</a:t>
            </a:r>
            <a:br>
              <a:rPr lang="de-DE" sz="1600" dirty="0" smtClean="0">
                <a:solidFill>
                  <a:schemeClr val="tx2"/>
                </a:solidFill>
                <a:latin typeface="Verdana" pitchFamily="34" charset="0"/>
                <a:ea typeface="Verdana" pitchFamily="34" charset="0"/>
                <a:cs typeface="Verdana" pitchFamily="34" charset="0"/>
              </a:rPr>
            </a:br>
            <a:r>
              <a:rPr lang="de-DE" sz="1600" dirty="0" smtClean="0">
                <a:solidFill>
                  <a:schemeClr val="tx2"/>
                </a:solidFill>
                <a:latin typeface="Verdana" pitchFamily="34" charset="0"/>
                <a:ea typeface="Verdana" pitchFamily="34" charset="0"/>
                <a:cs typeface="Verdana" pitchFamily="34" charset="0"/>
              </a:rPr>
              <a:t>- Nutzung angemessener  „Werkzeuge“ </a:t>
            </a:r>
            <a:br>
              <a:rPr lang="de-DE" sz="1600" dirty="0" smtClean="0">
                <a:solidFill>
                  <a:schemeClr val="tx2"/>
                </a:solidFill>
                <a:latin typeface="Verdana" pitchFamily="34" charset="0"/>
                <a:ea typeface="Verdana" pitchFamily="34" charset="0"/>
                <a:cs typeface="Verdana" pitchFamily="34" charset="0"/>
              </a:rPr>
            </a:br>
            <a:r>
              <a:rPr lang="de-DE" sz="1600" dirty="0" smtClean="0">
                <a:solidFill>
                  <a:schemeClr val="tx2"/>
                </a:solidFill>
                <a:latin typeface="Verdana" pitchFamily="34" charset="0"/>
                <a:ea typeface="Verdana" pitchFamily="34" charset="0"/>
                <a:cs typeface="Verdana" pitchFamily="34" charset="0"/>
              </a:rPr>
              <a:t>  zur Gestaltung von  Inhalten</a:t>
            </a:r>
          </a:p>
          <a:p>
            <a:pPr>
              <a:spcAft>
                <a:spcPts val="600"/>
              </a:spcAft>
              <a:buFontTx/>
              <a:buChar char="-"/>
            </a:pPr>
            <a:r>
              <a:rPr lang="de-DE" sz="1600" dirty="0" smtClean="0">
                <a:solidFill>
                  <a:schemeClr val="tx2"/>
                </a:solidFill>
                <a:latin typeface="Verdana" pitchFamily="34" charset="0"/>
                <a:ea typeface="Verdana" pitchFamily="34" charset="0"/>
                <a:cs typeface="Verdana" pitchFamily="34" charset="0"/>
              </a:rPr>
              <a:t> Betonung ausgewählter  Aspekte</a:t>
            </a:r>
          </a:p>
          <a:p>
            <a:pPr>
              <a:spcAft>
                <a:spcPts val="600"/>
              </a:spcAft>
              <a:buFontTx/>
              <a:buChar char="-"/>
            </a:pPr>
            <a:r>
              <a:rPr lang="de-DE" sz="1600" dirty="0" smtClean="0">
                <a:solidFill>
                  <a:schemeClr val="tx2"/>
                </a:solidFill>
                <a:latin typeface="Verdana" pitchFamily="34" charset="0"/>
                <a:ea typeface="Verdana" pitchFamily="34" charset="0"/>
                <a:cs typeface="Verdana" pitchFamily="34" charset="0"/>
              </a:rPr>
              <a:t> Erwerb der Fachsprache</a:t>
            </a:r>
          </a:p>
          <a:p>
            <a:pPr>
              <a:spcAft>
                <a:spcPts val="600"/>
              </a:spcAft>
              <a:buFontTx/>
              <a:buChar char="-"/>
            </a:pPr>
            <a:r>
              <a:rPr lang="de-DE" sz="1600" dirty="0" smtClean="0">
                <a:solidFill>
                  <a:schemeClr val="tx2"/>
                </a:solidFill>
                <a:latin typeface="Verdana" pitchFamily="34" charset="0"/>
                <a:ea typeface="Verdana" pitchFamily="34" charset="0"/>
                <a:cs typeface="Verdana" pitchFamily="34" charset="0"/>
              </a:rPr>
              <a:t> Förderung fachlicher Kommunikation</a:t>
            </a:r>
          </a:p>
          <a:p>
            <a:pPr>
              <a:spcAft>
                <a:spcPts val="600"/>
              </a:spcAft>
              <a:buFontTx/>
              <a:buChar char="-"/>
            </a:pPr>
            <a:r>
              <a:rPr lang="de-DE" sz="1600" dirty="0" smtClean="0">
                <a:solidFill>
                  <a:schemeClr val="tx2"/>
                </a:solidFill>
                <a:latin typeface="Verdana" pitchFamily="34" charset="0"/>
                <a:ea typeface="Verdana" pitchFamily="34" charset="0"/>
                <a:cs typeface="Verdana" pitchFamily="34" charset="0"/>
              </a:rPr>
              <a:t> Gestaltung von Aufgaben</a:t>
            </a:r>
          </a:p>
          <a:p>
            <a:pPr>
              <a:spcAft>
                <a:spcPts val="600"/>
              </a:spcAft>
              <a:buFontTx/>
              <a:buChar char="-"/>
            </a:pPr>
            <a:r>
              <a:rPr lang="de-DE" sz="1600" dirty="0" smtClean="0">
                <a:solidFill>
                  <a:schemeClr val="tx2"/>
                </a:solidFill>
                <a:latin typeface="Verdana" pitchFamily="34" charset="0"/>
                <a:ea typeface="Verdana" pitchFamily="34" charset="0"/>
                <a:cs typeface="Verdana" pitchFamily="34" charset="0"/>
              </a:rPr>
              <a:t> Förderung selbstständigen Lernens</a:t>
            </a:r>
          </a:p>
          <a:p>
            <a:pPr>
              <a:spcAft>
                <a:spcPts val="600"/>
              </a:spcAft>
              <a:buFontTx/>
              <a:buChar char="-"/>
            </a:pPr>
            <a:r>
              <a:rPr lang="de-DE" sz="1600" dirty="0" smtClean="0">
                <a:solidFill>
                  <a:schemeClr val="tx2"/>
                </a:solidFill>
                <a:latin typeface="Verdana" pitchFamily="34" charset="0"/>
                <a:ea typeface="Verdana" pitchFamily="34" charset="0"/>
                <a:cs typeface="Verdana" pitchFamily="34" charset="0"/>
              </a:rPr>
              <a:t> Unterstützung kooperativer  Lernformen</a:t>
            </a:r>
          </a:p>
        </p:txBody>
      </p:sp>
      <p:pic>
        <p:nvPicPr>
          <p:cNvPr id="57346" name="Picture 2"/>
          <p:cNvPicPr>
            <a:picLocks noChangeAspect="1" noChangeArrowheads="1"/>
          </p:cNvPicPr>
          <p:nvPr/>
        </p:nvPicPr>
        <p:blipFill>
          <a:blip r:embed="rId3" cstate="print">
            <a:grayscl/>
          </a:blip>
          <a:srcRect/>
          <a:stretch>
            <a:fillRect/>
          </a:stretch>
        </p:blipFill>
        <p:spPr bwMode="auto">
          <a:xfrm>
            <a:off x="395536" y="2420888"/>
            <a:ext cx="2135187"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7350" name="Picture 6" descr="Ausbildung,Bibliotheken,Bücher,Stapel"/>
          <p:cNvPicPr>
            <a:picLocks noChangeAspect="1" noChangeArrowheads="1"/>
          </p:cNvPicPr>
          <p:nvPr/>
        </p:nvPicPr>
        <p:blipFill>
          <a:blip r:embed="rId4" cstate="print">
            <a:grayscl/>
          </a:blip>
          <a:srcRect/>
          <a:stretch>
            <a:fillRect/>
          </a:stretch>
        </p:blipFill>
        <p:spPr bwMode="auto">
          <a:xfrm>
            <a:off x="6372200" y="1556792"/>
            <a:ext cx="2015505" cy="2015505"/>
          </a:xfrm>
          <a:prstGeom prst="rect">
            <a:avLst/>
          </a:prstGeom>
          <a:solidFill>
            <a:schemeClr val="bg1">
              <a:alpha val="27000"/>
            </a:schemeClr>
          </a:solidFill>
        </p:spPr>
      </p:pic>
      <p:pic>
        <p:nvPicPr>
          <p:cNvPr id="57348" name="Picture 4" descr="Berufe,Forscher,Forschung,Forschungen,Forschungslabors,Laborausrüstung,Labors,Menschen,Mikroskope,Personen,Wissenschaft,Wissenschaftler"/>
          <p:cNvPicPr>
            <a:picLocks noChangeAspect="1" noChangeArrowheads="1"/>
          </p:cNvPicPr>
          <p:nvPr/>
        </p:nvPicPr>
        <p:blipFill>
          <a:blip r:embed="rId5" cstate="print">
            <a:grayscl/>
          </a:blip>
          <a:srcRect/>
          <a:stretch>
            <a:fillRect/>
          </a:stretch>
        </p:blipFill>
        <p:spPr bwMode="auto">
          <a:xfrm>
            <a:off x="7488832" y="3356992"/>
            <a:ext cx="1619672" cy="1619672"/>
          </a:xfrm>
          <a:prstGeom prst="rect">
            <a:avLst/>
          </a:prstGeom>
          <a:noFill/>
        </p:spPr>
      </p:pic>
      <p:sp>
        <p:nvSpPr>
          <p:cNvPr id="9"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linds(horizont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linds(horizont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linds(horizontal)">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hteck 68"/>
          <p:cNvSpPr/>
          <p:nvPr/>
        </p:nvSpPr>
        <p:spPr>
          <a:xfrm>
            <a:off x="5786438" y="2071688"/>
            <a:ext cx="2928937" cy="307181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srgbClr val="92D050"/>
              </a:solidFill>
            </a:endParaRPr>
          </a:p>
        </p:txBody>
      </p:sp>
      <p:sp>
        <p:nvSpPr>
          <p:cNvPr id="6148" name="Rectangle 2"/>
          <p:cNvSpPr>
            <a:spLocks noGrp="1" noChangeArrowheads="1"/>
          </p:cNvSpPr>
          <p:nvPr>
            <p:ph type="title"/>
          </p:nvPr>
        </p:nvSpPr>
        <p:spPr>
          <a:xfrm>
            <a:off x="685800" y="332656"/>
            <a:ext cx="7772400" cy="1143000"/>
          </a:xfrm>
        </p:spPr>
        <p:txBody>
          <a:bodyPr/>
          <a:lstStyle/>
          <a:p>
            <a:r>
              <a:rPr lang="de-DE" dirty="0" smtClean="0">
                <a:solidFill>
                  <a:srgbClr val="080808"/>
                </a:solidFill>
                <a:latin typeface="Verdana" pitchFamily="34" charset="0"/>
              </a:rPr>
              <a:t>Methoden-Werkzeuge </a:t>
            </a:r>
          </a:p>
        </p:txBody>
      </p:sp>
      <p:pic>
        <p:nvPicPr>
          <p:cNvPr id="48131" name="Picture 3" descr="kärtchen.jpg"/>
          <p:cNvPicPr>
            <a:picLocks noChangeAspect="1" noChangeArrowheads="1"/>
          </p:cNvPicPr>
          <p:nvPr/>
        </p:nvPicPr>
        <p:blipFill>
          <a:blip r:embed="rId2" cstate="print"/>
          <a:srcRect/>
          <a:stretch>
            <a:fillRect/>
          </a:stretch>
        </p:blipFill>
        <p:spPr bwMode="auto">
          <a:xfrm>
            <a:off x="285750" y="1643063"/>
            <a:ext cx="4267200" cy="4016375"/>
          </a:xfrm>
          <a:prstGeom prst="rect">
            <a:avLst/>
          </a:prstGeom>
          <a:noFill/>
          <a:ln w="9525">
            <a:noFill/>
            <a:miter lim="800000"/>
            <a:headEnd/>
            <a:tailEnd/>
          </a:ln>
        </p:spPr>
      </p:pic>
      <p:pic>
        <p:nvPicPr>
          <p:cNvPr id="70" name="Picture 5"/>
          <p:cNvPicPr>
            <a:picLocks noChangeAspect="1" noChangeArrowheads="1"/>
          </p:cNvPicPr>
          <p:nvPr/>
        </p:nvPicPr>
        <p:blipFill>
          <a:blip r:embed="rId3" cstate="print"/>
          <a:srcRect/>
          <a:stretch>
            <a:fillRect/>
          </a:stretch>
        </p:blipFill>
        <p:spPr bwMode="auto">
          <a:xfrm>
            <a:off x="7572375" y="2143125"/>
            <a:ext cx="1077913" cy="1206500"/>
          </a:xfrm>
          <a:prstGeom prst="rect">
            <a:avLst/>
          </a:prstGeom>
          <a:noFill/>
          <a:ln w="9525">
            <a:noFill/>
            <a:miter lim="800000"/>
            <a:headEnd/>
            <a:tailEnd/>
          </a:ln>
        </p:spPr>
      </p:pic>
      <p:sp>
        <p:nvSpPr>
          <p:cNvPr id="71" name="Rechteck 70"/>
          <p:cNvSpPr>
            <a:spLocks noChangeArrowheads="1"/>
          </p:cNvSpPr>
          <p:nvPr/>
        </p:nvSpPr>
        <p:spPr bwMode="auto">
          <a:xfrm>
            <a:off x="5776913" y="1714500"/>
            <a:ext cx="2938462" cy="338138"/>
          </a:xfrm>
          <a:prstGeom prst="rect">
            <a:avLst/>
          </a:prstGeom>
          <a:solidFill>
            <a:srgbClr val="00B050"/>
          </a:solidFill>
          <a:ln w="9525">
            <a:noFill/>
            <a:miter lim="800000"/>
            <a:headEnd/>
            <a:tailEnd/>
          </a:ln>
        </p:spPr>
        <p:txBody>
          <a:bodyPr>
            <a:spAutoFit/>
          </a:bodyPr>
          <a:lstStyle/>
          <a:p>
            <a:r>
              <a:rPr lang="de-DE" sz="1600">
                <a:solidFill>
                  <a:srgbClr val="FFFF00"/>
                </a:solidFill>
                <a:latin typeface="Verdana" pitchFamily="34" charset="0"/>
              </a:rPr>
              <a:t>Die Einkaufswagenaufgabe</a:t>
            </a:r>
            <a:endParaRPr lang="de-DE" sz="1600">
              <a:solidFill>
                <a:srgbClr val="FFFF00"/>
              </a:solidFill>
            </a:endParaRPr>
          </a:p>
        </p:txBody>
      </p:sp>
      <p:sp>
        <p:nvSpPr>
          <p:cNvPr id="72" name="Rectangle 3"/>
          <p:cNvSpPr txBox="1">
            <a:spLocks noChangeArrowheads="1"/>
          </p:cNvSpPr>
          <p:nvPr/>
        </p:nvSpPr>
        <p:spPr>
          <a:xfrm>
            <a:off x="5386388" y="1643063"/>
            <a:ext cx="3400425" cy="2860675"/>
          </a:xfrm>
          <a:prstGeom prst="rect">
            <a:avLst/>
          </a:prstGeom>
        </p:spPr>
        <p:txBody>
          <a:bodyPr/>
          <a:lstStyle/>
          <a:p>
            <a:pPr marL="342900" indent="-342900">
              <a:lnSpc>
                <a:spcPts val="1800"/>
              </a:lnSpc>
              <a:spcBef>
                <a:spcPts val="0"/>
              </a:spcBef>
              <a:buFont typeface="Wingdings" pitchFamily="2" charset="2"/>
              <a:buNone/>
              <a:defRPr/>
            </a:pPr>
            <a:r>
              <a:rPr lang="de-DE" sz="3200" kern="0" dirty="0">
                <a:latin typeface="+mn-lt"/>
              </a:rPr>
              <a:t>	</a:t>
            </a:r>
          </a:p>
          <a:p>
            <a:pPr marL="342900" indent="-342900">
              <a:lnSpc>
                <a:spcPts val="1800"/>
              </a:lnSpc>
              <a:spcBef>
                <a:spcPts val="0"/>
              </a:spcBef>
              <a:buFont typeface="Wingdings" pitchFamily="2" charset="2"/>
              <a:buNone/>
              <a:defRPr/>
            </a:pPr>
            <a:endParaRPr lang="de-DE" sz="3200" kern="0" dirty="0">
              <a:latin typeface="+mn-lt"/>
            </a:endParaRPr>
          </a:p>
          <a:p>
            <a:pPr marL="342900" indent="-342900">
              <a:lnSpc>
                <a:spcPts val="1800"/>
              </a:lnSpc>
              <a:spcBef>
                <a:spcPts val="0"/>
              </a:spcBef>
              <a:buFont typeface="Wingdings" pitchFamily="2" charset="2"/>
              <a:buNone/>
              <a:defRPr/>
            </a:pPr>
            <a:r>
              <a:rPr lang="de-DE" sz="3200" kern="0" dirty="0">
                <a:latin typeface="+mn-lt"/>
              </a:rPr>
              <a:t>	</a:t>
            </a:r>
            <a:r>
              <a:rPr lang="de-DE" sz="1400" kern="0" dirty="0">
                <a:latin typeface="Verdana" pitchFamily="34" charset="0"/>
              </a:rPr>
              <a:t>Wozu braucht man</a:t>
            </a:r>
            <a:br>
              <a:rPr lang="de-DE" sz="1400" kern="0" dirty="0">
                <a:latin typeface="Verdana" pitchFamily="34" charset="0"/>
              </a:rPr>
            </a:br>
            <a:r>
              <a:rPr lang="de-DE" sz="1400" kern="0" dirty="0">
                <a:latin typeface="Verdana" pitchFamily="34" charset="0"/>
              </a:rPr>
              <a:t>mehr Kraft, wenn </a:t>
            </a:r>
          </a:p>
          <a:p>
            <a:pPr marL="342900" indent="-342900">
              <a:lnSpc>
                <a:spcPts val="1800"/>
              </a:lnSpc>
              <a:spcBef>
                <a:spcPts val="0"/>
              </a:spcBef>
              <a:buFont typeface="Wingdings" pitchFamily="2" charset="2"/>
              <a:buNone/>
              <a:defRPr/>
            </a:pPr>
            <a:r>
              <a:rPr lang="de-DE" sz="1400" kern="0" dirty="0">
                <a:latin typeface="Verdana" pitchFamily="34" charset="0"/>
              </a:rPr>
              <a:t>	man einen voll </a:t>
            </a:r>
            <a:r>
              <a:rPr lang="de-DE" sz="1400" kern="0" dirty="0" err="1">
                <a:latin typeface="Verdana" pitchFamily="34" charset="0"/>
              </a:rPr>
              <a:t>be</a:t>
            </a:r>
            <a:r>
              <a:rPr lang="de-DE" sz="1400" kern="0" dirty="0">
                <a:latin typeface="Verdana" pitchFamily="34" charset="0"/>
              </a:rPr>
              <a:t>-</a:t>
            </a:r>
            <a:br>
              <a:rPr lang="de-DE" sz="1400" kern="0" dirty="0">
                <a:latin typeface="Verdana" pitchFamily="34" charset="0"/>
              </a:rPr>
            </a:br>
            <a:r>
              <a:rPr lang="de-DE" sz="1400" kern="0" dirty="0" err="1">
                <a:latin typeface="Verdana" pitchFamily="34" charset="0"/>
              </a:rPr>
              <a:t>ladenen</a:t>
            </a:r>
            <a:r>
              <a:rPr lang="de-DE" sz="1400" kern="0" dirty="0">
                <a:latin typeface="Verdana" pitchFamily="34" charset="0"/>
              </a:rPr>
              <a:t> Einkaufs-</a:t>
            </a:r>
            <a:br>
              <a:rPr lang="de-DE" sz="1400" kern="0" dirty="0">
                <a:latin typeface="Verdana" pitchFamily="34" charset="0"/>
              </a:rPr>
            </a:br>
            <a:r>
              <a:rPr lang="de-DE" sz="1400" kern="0" dirty="0">
                <a:latin typeface="Verdana" pitchFamily="34" charset="0"/>
              </a:rPr>
              <a:t>wagen vorwärts </a:t>
            </a:r>
            <a:br>
              <a:rPr lang="de-DE" sz="1400" kern="0" dirty="0">
                <a:latin typeface="Verdana" pitchFamily="34" charset="0"/>
              </a:rPr>
            </a:br>
            <a:r>
              <a:rPr lang="de-DE" sz="1400" kern="0" dirty="0">
                <a:latin typeface="Verdana" pitchFamily="34" charset="0"/>
              </a:rPr>
              <a:t>eine Bordsteinkante </a:t>
            </a:r>
            <a:br>
              <a:rPr lang="de-DE" sz="1400" kern="0" dirty="0">
                <a:latin typeface="Verdana" pitchFamily="34" charset="0"/>
              </a:rPr>
            </a:br>
            <a:r>
              <a:rPr lang="de-DE" sz="1400" kern="0" dirty="0">
                <a:latin typeface="Verdana" pitchFamily="34" charset="0"/>
              </a:rPr>
              <a:t>hochhebt oder wenn man ihn umdreht und rückwärts </a:t>
            </a:r>
          </a:p>
          <a:p>
            <a:pPr marL="342900" indent="-342900">
              <a:lnSpc>
                <a:spcPts val="1800"/>
              </a:lnSpc>
              <a:spcBef>
                <a:spcPts val="0"/>
              </a:spcBef>
              <a:buFont typeface="Wingdings" pitchFamily="2" charset="2"/>
              <a:buNone/>
              <a:defRPr/>
            </a:pPr>
            <a:r>
              <a:rPr lang="de-DE" sz="1400" kern="0" dirty="0">
                <a:latin typeface="Verdana" pitchFamily="34" charset="0"/>
              </a:rPr>
              <a:t>	hoch zieht?“</a:t>
            </a:r>
            <a:endParaRPr lang="de-DE" sz="1600" kern="0" dirty="0">
              <a:latin typeface="Verdana" pitchFamily="34" charset="0"/>
            </a:endParaRPr>
          </a:p>
        </p:txBody>
      </p:sp>
      <p:pic>
        <p:nvPicPr>
          <p:cNvPr id="38" name="Picture 2" descr="C:\Users\lutz\Desktop\stäudel.de\GUP_logo.jpg"/>
          <p:cNvPicPr>
            <a:picLocks noChangeAspect="1" noChangeArrowheads="1"/>
          </p:cNvPicPr>
          <p:nvPr/>
        </p:nvPicPr>
        <p:blipFill>
          <a:blip r:embed="rId4"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34817" name="Picture 1"/>
          <p:cNvPicPr>
            <a:picLocks noChangeAspect="1" noChangeArrowheads="1"/>
          </p:cNvPicPr>
          <p:nvPr/>
        </p:nvPicPr>
        <p:blipFill>
          <a:blip r:embed="rId5" cstate="print"/>
          <a:srcRect/>
          <a:stretch>
            <a:fillRect/>
          </a:stretch>
        </p:blipFill>
        <p:spPr bwMode="auto">
          <a:xfrm>
            <a:off x="5796136" y="4293096"/>
            <a:ext cx="1500425" cy="2109688"/>
          </a:xfrm>
          <a:prstGeom prst="rect">
            <a:avLst/>
          </a:prstGeom>
          <a:noFill/>
          <a:ln w="9525">
            <a:noFill/>
            <a:miter lim="800000"/>
            <a:headEnd/>
            <a:tailEnd/>
          </a:ln>
        </p:spPr>
      </p:pic>
      <p:pic>
        <p:nvPicPr>
          <p:cNvPr id="34818" name="Picture 2"/>
          <p:cNvPicPr>
            <a:picLocks noChangeAspect="1" noChangeArrowheads="1"/>
          </p:cNvPicPr>
          <p:nvPr/>
        </p:nvPicPr>
        <p:blipFill>
          <a:blip r:embed="rId6" cstate="print"/>
          <a:srcRect/>
          <a:stretch>
            <a:fillRect/>
          </a:stretch>
        </p:blipFill>
        <p:spPr bwMode="auto">
          <a:xfrm>
            <a:off x="7236296" y="4293096"/>
            <a:ext cx="1602178" cy="2088232"/>
          </a:xfrm>
          <a:prstGeom prst="rect">
            <a:avLst/>
          </a:prstGeom>
          <a:noFill/>
          <a:ln w="9525">
            <a:noFill/>
            <a:miter lim="800000"/>
            <a:headEnd/>
            <a:tailEnd/>
          </a:ln>
        </p:spPr>
      </p:pic>
      <p:sp>
        <p:nvSpPr>
          <p:cNvPr id="12"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4817"/>
                                        </p:tgtEl>
                                        <p:attrNameLst>
                                          <p:attrName>style.visibility</p:attrName>
                                        </p:attrNameLst>
                                      </p:cBhvr>
                                      <p:to>
                                        <p:strVal val="visible"/>
                                      </p:to>
                                    </p:set>
                                    <p:animEffect transition="in" filter="blinds(horizontal)">
                                      <p:cBhvr>
                                        <p:cTn id="23" dur="500"/>
                                        <p:tgtEl>
                                          <p:spTgt spid="34817"/>
                                        </p:tgtEl>
                                      </p:cBhvr>
                                    </p:animEffect>
                                  </p:childTnLst>
                                </p:cTn>
                              </p:par>
                              <p:par>
                                <p:cTn id="24" presetID="3" presetClass="entr" presetSubtype="10" fill="hold" nodeType="withEffect">
                                  <p:stCondLst>
                                    <p:cond delay="0"/>
                                  </p:stCondLst>
                                  <p:childTnLst>
                                    <p:set>
                                      <p:cBhvr>
                                        <p:cTn id="25" dur="1" fill="hold">
                                          <p:stCondLst>
                                            <p:cond delay="0"/>
                                          </p:stCondLst>
                                        </p:cTn>
                                        <p:tgtEl>
                                          <p:spTgt spid="34818"/>
                                        </p:tgtEl>
                                        <p:attrNameLst>
                                          <p:attrName>style.visibility</p:attrName>
                                        </p:attrNameLst>
                                      </p:cBhvr>
                                      <p:to>
                                        <p:strVal val="visible"/>
                                      </p:to>
                                    </p:set>
                                    <p:animEffect transition="in" filter="blinds(horizontal)">
                                      <p:cBhvr>
                                        <p:cTn id="26"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2" grpId="0"/>
      <p:bldP spid="7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de-DE" sz="3600" smtClean="0">
                <a:latin typeface="Arial" pitchFamily="34" charset="0"/>
              </a:rPr>
              <a:t>Methodenwerkzeuge - Übersicht</a:t>
            </a:r>
            <a:endParaRPr lang="de-DE" sz="1400" smtClean="0">
              <a:latin typeface="Arial" pitchFamily="34" charset="0"/>
            </a:endParaRPr>
          </a:p>
        </p:txBody>
      </p:sp>
      <p:sp>
        <p:nvSpPr>
          <p:cNvPr id="7171" name="Text Box 3"/>
          <p:cNvSpPr txBox="1">
            <a:spLocks noChangeArrowheads="1"/>
          </p:cNvSpPr>
          <p:nvPr/>
        </p:nvSpPr>
        <p:spPr bwMode="auto">
          <a:xfrm>
            <a:off x="2309813" y="1628800"/>
            <a:ext cx="1848648" cy="4401205"/>
          </a:xfrm>
          <a:prstGeom prst="rect">
            <a:avLst/>
          </a:prstGeom>
          <a:noFill/>
          <a:ln w="9525">
            <a:noFill/>
            <a:miter lim="800000"/>
            <a:headEnd/>
            <a:tailEnd/>
          </a:ln>
        </p:spPr>
        <p:txBody>
          <a:bodyPr wrap="none">
            <a:spAutoFit/>
          </a:bodyPr>
          <a:lstStyle/>
          <a:p>
            <a:r>
              <a:rPr lang="de-DE" sz="1400" dirty="0">
                <a:latin typeface="Verdana" pitchFamily="34" charset="0"/>
                <a:ea typeface="Verdana" pitchFamily="34" charset="0"/>
                <a:cs typeface="Verdana" pitchFamily="34" charset="0"/>
              </a:rPr>
              <a:t>Wortliste</a:t>
            </a:r>
          </a:p>
          <a:p>
            <a:r>
              <a:rPr lang="de-DE" sz="1400" dirty="0">
                <a:latin typeface="Verdana" pitchFamily="34" charset="0"/>
                <a:ea typeface="Verdana" pitchFamily="34" charset="0"/>
                <a:cs typeface="Verdana" pitchFamily="34" charset="0"/>
              </a:rPr>
              <a:t>Wortgeländer</a:t>
            </a:r>
          </a:p>
          <a:p>
            <a:r>
              <a:rPr lang="de-DE" sz="1400" dirty="0">
                <a:latin typeface="Verdana" pitchFamily="34" charset="0"/>
                <a:ea typeface="Verdana" pitchFamily="34" charset="0"/>
                <a:cs typeface="Verdana" pitchFamily="34" charset="0"/>
              </a:rPr>
              <a:t>Sprechblasen</a:t>
            </a:r>
          </a:p>
          <a:p>
            <a:r>
              <a:rPr lang="de-DE" sz="1400" dirty="0">
                <a:latin typeface="Verdana" pitchFamily="34" charset="0"/>
                <a:ea typeface="Verdana" pitchFamily="34" charset="0"/>
                <a:cs typeface="Verdana" pitchFamily="34" charset="0"/>
              </a:rPr>
              <a:t>Lückentext</a:t>
            </a:r>
          </a:p>
          <a:p>
            <a:r>
              <a:rPr lang="de-DE" sz="1400" dirty="0">
                <a:latin typeface="Verdana" pitchFamily="34" charset="0"/>
                <a:ea typeface="Verdana" pitchFamily="34" charset="0"/>
                <a:cs typeface="Verdana" pitchFamily="34" charset="0"/>
              </a:rPr>
              <a:t>Wortfeld</a:t>
            </a:r>
          </a:p>
          <a:p>
            <a:r>
              <a:rPr lang="de-DE" sz="1400" dirty="0">
                <a:latin typeface="Verdana" pitchFamily="34" charset="0"/>
                <a:ea typeface="Verdana" pitchFamily="34" charset="0"/>
                <a:cs typeface="Verdana" pitchFamily="34" charset="0"/>
              </a:rPr>
              <a:t>Text-/Bildpuzzle</a:t>
            </a:r>
          </a:p>
          <a:p>
            <a:r>
              <a:rPr lang="de-DE" sz="1400" dirty="0">
                <a:latin typeface="Verdana" pitchFamily="34" charset="0"/>
                <a:ea typeface="Verdana" pitchFamily="34" charset="0"/>
                <a:cs typeface="Verdana" pitchFamily="34" charset="0"/>
              </a:rPr>
              <a:t>Bildsequenz</a:t>
            </a:r>
          </a:p>
          <a:p>
            <a:r>
              <a:rPr lang="de-DE" sz="1400" dirty="0">
                <a:latin typeface="Verdana" pitchFamily="34" charset="0"/>
                <a:ea typeface="Verdana" pitchFamily="34" charset="0"/>
                <a:cs typeface="Verdana" pitchFamily="34" charset="0"/>
              </a:rPr>
              <a:t>Filmleiste</a:t>
            </a:r>
          </a:p>
          <a:p>
            <a:r>
              <a:rPr lang="de-DE" sz="1400" dirty="0">
                <a:latin typeface="Verdana" pitchFamily="34" charset="0"/>
                <a:ea typeface="Verdana" pitchFamily="34" charset="0"/>
                <a:cs typeface="Verdana" pitchFamily="34" charset="0"/>
              </a:rPr>
              <a:t>Fehlersuche</a:t>
            </a:r>
          </a:p>
          <a:p>
            <a:r>
              <a:rPr lang="de-DE" sz="1400" dirty="0">
                <a:latin typeface="Verdana" pitchFamily="34" charset="0"/>
                <a:ea typeface="Verdana" pitchFamily="34" charset="0"/>
                <a:cs typeface="Verdana" pitchFamily="34" charset="0"/>
              </a:rPr>
              <a:t>Lernplakat</a:t>
            </a:r>
          </a:p>
          <a:p>
            <a:r>
              <a:rPr lang="de-DE" sz="1400" dirty="0" err="1">
                <a:latin typeface="Verdana" pitchFamily="34" charset="0"/>
                <a:ea typeface="Verdana" pitchFamily="34" charset="0"/>
                <a:cs typeface="Verdana" pitchFamily="34" charset="0"/>
              </a:rPr>
              <a:t>Mind-Map</a:t>
            </a:r>
            <a:endParaRPr lang="de-DE" sz="1400" dirty="0">
              <a:latin typeface="Verdana" pitchFamily="34" charset="0"/>
              <a:ea typeface="Verdana" pitchFamily="34" charset="0"/>
              <a:cs typeface="Verdana" pitchFamily="34" charset="0"/>
            </a:endParaRPr>
          </a:p>
          <a:p>
            <a:r>
              <a:rPr lang="de-DE" sz="1400" dirty="0">
                <a:latin typeface="Verdana" pitchFamily="34" charset="0"/>
                <a:ea typeface="Verdana" pitchFamily="34" charset="0"/>
                <a:cs typeface="Verdana" pitchFamily="34" charset="0"/>
              </a:rPr>
              <a:t>Ideennetz</a:t>
            </a:r>
          </a:p>
          <a:p>
            <a:r>
              <a:rPr lang="de-DE" sz="1400" dirty="0">
                <a:latin typeface="Verdana" pitchFamily="34" charset="0"/>
                <a:ea typeface="Verdana" pitchFamily="34" charset="0"/>
                <a:cs typeface="Verdana" pitchFamily="34" charset="0"/>
              </a:rPr>
              <a:t>Blockdiagramm</a:t>
            </a:r>
          </a:p>
          <a:p>
            <a:r>
              <a:rPr lang="de-DE" sz="1400" dirty="0">
                <a:latin typeface="Verdana" pitchFamily="34" charset="0"/>
                <a:ea typeface="Verdana" pitchFamily="34" charset="0"/>
                <a:cs typeface="Verdana" pitchFamily="34" charset="0"/>
              </a:rPr>
              <a:t>Satzmuster</a:t>
            </a:r>
          </a:p>
          <a:p>
            <a:r>
              <a:rPr lang="de-DE" sz="1400" dirty="0">
                <a:latin typeface="Verdana" pitchFamily="34" charset="0"/>
                <a:ea typeface="Verdana" pitchFamily="34" charset="0"/>
                <a:cs typeface="Verdana" pitchFamily="34" charset="0"/>
              </a:rPr>
              <a:t>Fragemuster</a:t>
            </a:r>
          </a:p>
          <a:p>
            <a:r>
              <a:rPr lang="de-DE" sz="1400" dirty="0">
                <a:latin typeface="Verdana" pitchFamily="34" charset="0"/>
                <a:ea typeface="Verdana" pitchFamily="34" charset="0"/>
                <a:cs typeface="Verdana" pitchFamily="34" charset="0"/>
              </a:rPr>
              <a:t>Bildergeschichte</a:t>
            </a:r>
          </a:p>
          <a:p>
            <a:r>
              <a:rPr lang="de-DE" sz="1400" dirty="0">
                <a:latin typeface="Verdana" pitchFamily="34" charset="0"/>
                <a:ea typeface="Verdana" pitchFamily="34" charset="0"/>
                <a:cs typeface="Verdana" pitchFamily="34" charset="0"/>
              </a:rPr>
              <a:t>Worträtsel</a:t>
            </a:r>
          </a:p>
          <a:p>
            <a:r>
              <a:rPr lang="de-DE" sz="1400" dirty="0">
                <a:latin typeface="Verdana" pitchFamily="34" charset="0"/>
                <a:ea typeface="Verdana" pitchFamily="34" charset="0"/>
                <a:cs typeface="Verdana" pitchFamily="34" charset="0"/>
              </a:rPr>
              <a:t>Strukturdiagramm</a:t>
            </a:r>
          </a:p>
          <a:p>
            <a:r>
              <a:rPr lang="de-DE" sz="1400" dirty="0">
                <a:latin typeface="Verdana" pitchFamily="34" charset="0"/>
                <a:ea typeface="Verdana" pitchFamily="34" charset="0"/>
                <a:cs typeface="Verdana" pitchFamily="34" charset="0"/>
              </a:rPr>
              <a:t>Flussdiagramm</a:t>
            </a:r>
          </a:p>
          <a:p>
            <a:r>
              <a:rPr lang="de-DE" sz="1400" dirty="0">
                <a:latin typeface="Verdana" pitchFamily="34" charset="0"/>
                <a:ea typeface="Verdana" pitchFamily="34" charset="0"/>
                <a:cs typeface="Verdana" pitchFamily="34" charset="0"/>
              </a:rPr>
              <a:t>Zuordnung</a:t>
            </a:r>
          </a:p>
        </p:txBody>
      </p:sp>
      <p:sp>
        <p:nvSpPr>
          <p:cNvPr id="7172" name="Text Box 4"/>
          <p:cNvSpPr txBox="1">
            <a:spLocks noChangeArrowheads="1"/>
          </p:cNvSpPr>
          <p:nvPr/>
        </p:nvSpPr>
        <p:spPr bwMode="auto">
          <a:xfrm>
            <a:off x="4953000" y="1628800"/>
            <a:ext cx="2133600" cy="4401205"/>
          </a:xfrm>
          <a:prstGeom prst="rect">
            <a:avLst/>
          </a:prstGeom>
          <a:noFill/>
          <a:ln w="9525">
            <a:noFill/>
            <a:miter lim="800000"/>
            <a:headEnd/>
            <a:tailEnd/>
          </a:ln>
        </p:spPr>
        <p:txBody>
          <a:bodyPr>
            <a:spAutoFit/>
          </a:bodyPr>
          <a:lstStyle/>
          <a:p>
            <a:r>
              <a:rPr lang="de-DE" sz="1400" dirty="0">
                <a:latin typeface="Verdana" pitchFamily="34" charset="0"/>
                <a:ea typeface="Verdana" pitchFamily="34" charset="0"/>
                <a:cs typeface="Verdana" pitchFamily="34" charset="0"/>
              </a:rPr>
              <a:t>Thesentopf</a:t>
            </a:r>
          </a:p>
          <a:p>
            <a:r>
              <a:rPr lang="de-DE" sz="1400" dirty="0">
                <a:latin typeface="Verdana" pitchFamily="34" charset="0"/>
                <a:ea typeface="Verdana" pitchFamily="34" charset="0"/>
                <a:cs typeface="Verdana" pitchFamily="34" charset="0"/>
              </a:rPr>
              <a:t>Dialog</a:t>
            </a:r>
          </a:p>
          <a:p>
            <a:r>
              <a:rPr lang="de-DE" sz="1400" dirty="0">
                <a:latin typeface="Verdana" pitchFamily="34" charset="0"/>
                <a:ea typeface="Verdana" pitchFamily="34" charset="0"/>
                <a:cs typeface="Verdana" pitchFamily="34" charset="0"/>
              </a:rPr>
              <a:t>Abgestufte Lernhilfen</a:t>
            </a:r>
          </a:p>
          <a:p>
            <a:r>
              <a:rPr lang="de-DE" sz="1400" dirty="0">
                <a:latin typeface="Verdana" pitchFamily="34" charset="0"/>
                <a:ea typeface="Verdana" pitchFamily="34" charset="0"/>
                <a:cs typeface="Verdana" pitchFamily="34" charset="0"/>
              </a:rPr>
              <a:t>Archive</a:t>
            </a:r>
          </a:p>
          <a:p>
            <a:r>
              <a:rPr lang="de-DE" sz="1400" dirty="0">
                <a:latin typeface="Verdana" pitchFamily="34" charset="0"/>
                <a:ea typeface="Verdana" pitchFamily="34" charset="0"/>
                <a:cs typeface="Verdana" pitchFamily="34" charset="0"/>
              </a:rPr>
              <a:t>Heißer Stuhl</a:t>
            </a:r>
          </a:p>
          <a:p>
            <a:r>
              <a:rPr lang="de-DE" sz="1400" dirty="0">
                <a:latin typeface="Verdana" pitchFamily="34" charset="0"/>
                <a:ea typeface="Verdana" pitchFamily="34" charset="0"/>
                <a:cs typeface="Verdana" pitchFamily="34" charset="0"/>
              </a:rPr>
              <a:t>Domino</a:t>
            </a:r>
          </a:p>
          <a:p>
            <a:r>
              <a:rPr lang="de-DE" sz="1400" dirty="0">
                <a:latin typeface="Verdana" pitchFamily="34" charset="0"/>
                <a:ea typeface="Verdana" pitchFamily="34" charset="0"/>
                <a:cs typeface="Verdana" pitchFamily="34" charset="0"/>
              </a:rPr>
              <a:t>Memory</a:t>
            </a:r>
          </a:p>
          <a:p>
            <a:r>
              <a:rPr lang="de-DE" sz="1400" dirty="0">
                <a:latin typeface="Verdana" pitchFamily="34" charset="0"/>
                <a:ea typeface="Verdana" pitchFamily="34" charset="0"/>
                <a:cs typeface="Verdana" pitchFamily="34" charset="0"/>
              </a:rPr>
              <a:t>Würfelspiel</a:t>
            </a:r>
          </a:p>
          <a:p>
            <a:r>
              <a:rPr lang="de-DE" sz="1400" dirty="0">
                <a:latin typeface="Verdana" pitchFamily="34" charset="0"/>
                <a:ea typeface="Verdana" pitchFamily="34" charset="0"/>
                <a:cs typeface="Verdana" pitchFamily="34" charset="0"/>
              </a:rPr>
              <a:t>Partnerkärtchen</a:t>
            </a:r>
          </a:p>
          <a:p>
            <a:r>
              <a:rPr lang="de-DE" sz="1400" dirty="0">
                <a:latin typeface="Verdana" pitchFamily="34" charset="0"/>
                <a:ea typeface="Verdana" pitchFamily="34" charset="0"/>
                <a:cs typeface="Verdana" pitchFamily="34" charset="0"/>
              </a:rPr>
              <a:t>Kettenquiz</a:t>
            </a:r>
          </a:p>
          <a:p>
            <a:r>
              <a:rPr lang="de-DE" sz="1400" dirty="0">
                <a:latin typeface="Verdana" pitchFamily="34" charset="0"/>
                <a:ea typeface="Verdana" pitchFamily="34" charset="0"/>
                <a:cs typeface="Verdana" pitchFamily="34" charset="0"/>
              </a:rPr>
              <a:t>Zwei aus Drei</a:t>
            </a:r>
          </a:p>
          <a:p>
            <a:r>
              <a:rPr lang="de-DE" sz="1400" dirty="0">
                <a:latin typeface="Verdana" pitchFamily="34" charset="0"/>
                <a:ea typeface="Verdana" pitchFamily="34" charset="0"/>
                <a:cs typeface="Verdana" pitchFamily="34" charset="0"/>
              </a:rPr>
              <a:t>Stille Post</a:t>
            </a:r>
          </a:p>
          <a:p>
            <a:r>
              <a:rPr lang="de-DE" sz="1400" dirty="0">
                <a:latin typeface="Verdana" pitchFamily="34" charset="0"/>
                <a:ea typeface="Verdana" pitchFamily="34" charset="0"/>
                <a:cs typeface="Verdana" pitchFamily="34" charset="0"/>
              </a:rPr>
              <a:t>Begriffsnetz</a:t>
            </a:r>
          </a:p>
          <a:p>
            <a:r>
              <a:rPr lang="de-DE" sz="1400" dirty="0">
                <a:latin typeface="Verdana" pitchFamily="34" charset="0"/>
                <a:ea typeface="Verdana" pitchFamily="34" charset="0"/>
                <a:cs typeface="Verdana" pitchFamily="34" charset="0"/>
              </a:rPr>
              <a:t>Kartenabfrage</a:t>
            </a:r>
          </a:p>
          <a:p>
            <a:r>
              <a:rPr lang="de-DE" sz="1400" dirty="0">
                <a:latin typeface="Verdana" pitchFamily="34" charset="0"/>
                <a:ea typeface="Verdana" pitchFamily="34" charset="0"/>
                <a:cs typeface="Verdana" pitchFamily="34" charset="0"/>
              </a:rPr>
              <a:t>Lehrer-Karussell</a:t>
            </a:r>
          </a:p>
          <a:p>
            <a:r>
              <a:rPr lang="de-DE" sz="1400" dirty="0" err="1">
                <a:latin typeface="Verdana" pitchFamily="34" charset="0"/>
                <a:ea typeface="Verdana" pitchFamily="34" charset="0"/>
                <a:cs typeface="Verdana" pitchFamily="34" charset="0"/>
              </a:rPr>
              <a:t>Kärtchentisch</a:t>
            </a:r>
            <a:endParaRPr lang="de-DE" sz="1400" dirty="0">
              <a:latin typeface="Verdana" pitchFamily="34" charset="0"/>
              <a:ea typeface="Verdana" pitchFamily="34" charset="0"/>
              <a:cs typeface="Verdana" pitchFamily="34" charset="0"/>
            </a:endParaRPr>
          </a:p>
          <a:p>
            <a:r>
              <a:rPr lang="de-DE" sz="1400" dirty="0">
                <a:latin typeface="Verdana" pitchFamily="34" charset="0"/>
                <a:ea typeface="Verdana" pitchFamily="34" charset="0"/>
                <a:cs typeface="Verdana" pitchFamily="34" charset="0"/>
              </a:rPr>
              <a:t>Schaufensterbummel</a:t>
            </a:r>
          </a:p>
          <a:p>
            <a:r>
              <a:rPr lang="de-DE" sz="1400" dirty="0">
                <a:latin typeface="Verdana" pitchFamily="34" charset="0"/>
                <a:ea typeface="Verdana" pitchFamily="34" charset="0"/>
                <a:cs typeface="Verdana" pitchFamily="34" charset="0"/>
              </a:rPr>
              <a:t>Kugellager</a:t>
            </a:r>
          </a:p>
          <a:p>
            <a:r>
              <a:rPr lang="de-DE" sz="1400" dirty="0">
                <a:latin typeface="Verdana" pitchFamily="34" charset="0"/>
                <a:ea typeface="Verdana" pitchFamily="34" charset="0"/>
                <a:cs typeface="Verdana" pitchFamily="34" charset="0"/>
              </a:rPr>
              <a:t>Expertenkongress</a:t>
            </a:r>
          </a:p>
          <a:p>
            <a:r>
              <a:rPr lang="de-DE" sz="1400" dirty="0">
                <a:latin typeface="Verdana" pitchFamily="34" charset="0"/>
                <a:ea typeface="Verdana" pitchFamily="34" charset="0"/>
                <a:cs typeface="Verdana" pitchFamily="34" charset="0"/>
              </a:rPr>
              <a:t>Aushandeln</a:t>
            </a:r>
          </a:p>
        </p:txBody>
      </p:sp>
      <p:sp>
        <p:nvSpPr>
          <p:cNvPr id="7173" name="Text Box 5"/>
          <p:cNvSpPr txBox="1">
            <a:spLocks noChangeArrowheads="1"/>
          </p:cNvSpPr>
          <p:nvPr/>
        </p:nvSpPr>
        <p:spPr bwMode="auto">
          <a:xfrm>
            <a:off x="7375525" y="6110288"/>
            <a:ext cx="1468438" cy="307975"/>
          </a:xfrm>
          <a:prstGeom prst="rect">
            <a:avLst/>
          </a:prstGeom>
          <a:noFill/>
          <a:ln w="9525">
            <a:noFill/>
            <a:miter lim="800000"/>
            <a:headEnd/>
            <a:tailEnd/>
          </a:ln>
        </p:spPr>
        <p:txBody>
          <a:bodyPr wrap="none">
            <a:spAutoFit/>
          </a:bodyPr>
          <a:lstStyle/>
          <a:p>
            <a:r>
              <a:rPr lang="de-DE" sz="1400">
                <a:solidFill>
                  <a:srgbClr val="FF0000"/>
                </a:solidFill>
                <a:latin typeface="Verdana" pitchFamily="34" charset="0"/>
              </a:rPr>
              <a:t>Quelle: Leisen</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764704"/>
            <a:ext cx="7920880" cy="1143000"/>
          </a:xfrm>
        </p:spPr>
        <p:txBody>
          <a:bodyPr/>
          <a:lstStyle/>
          <a:p>
            <a:r>
              <a:rPr lang="de-DE" sz="3600" dirty="0" smtClean="0">
                <a:latin typeface="Verdana" pitchFamily="34" charset="0"/>
                <a:ea typeface="Verdana" pitchFamily="34" charset="0"/>
                <a:cs typeface="Verdana" pitchFamily="34" charset="0"/>
              </a:rPr>
              <a:t>Ein „Schaufensterbummel“ </a:t>
            </a:r>
            <a:br>
              <a:rPr lang="de-DE" sz="3600" dirty="0" smtClean="0">
                <a:latin typeface="Verdana" pitchFamily="34" charset="0"/>
                <a:ea typeface="Verdana" pitchFamily="34" charset="0"/>
                <a:cs typeface="Verdana" pitchFamily="34" charset="0"/>
              </a:rPr>
            </a:br>
            <a:r>
              <a:rPr lang="de-DE" sz="3600" dirty="0" smtClean="0">
                <a:solidFill>
                  <a:schemeClr val="bg1">
                    <a:lumMod val="85000"/>
                  </a:schemeClr>
                </a:solidFill>
                <a:latin typeface="Verdana" pitchFamily="34" charset="0"/>
                <a:ea typeface="Verdana" pitchFamily="34" charset="0"/>
                <a:cs typeface="Verdana" pitchFamily="34" charset="0"/>
              </a:rPr>
              <a:t>und ein „Kugellager“:</a:t>
            </a:r>
            <a:endParaRPr lang="de-DE" sz="3600" dirty="0">
              <a:solidFill>
                <a:schemeClr val="bg1">
                  <a:lumMod val="85000"/>
                </a:schemeClr>
              </a:solidFill>
              <a:latin typeface="Verdana" pitchFamily="34" charset="0"/>
              <a:ea typeface="Verdana" pitchFamily="34" charset="0"/>
              <a:cs typeface="Verdana" pitchFamily="34" charset="0"/>
            </a:endParaRPr>
          </a:p>
        </p:txBody>
      </p:sp>
      <p:pic>
        <p:nvPicPr>
          <p:cNvPr id="4"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Textfeld 7"/>
          <p:cNvSpPr txBox="1"/>
          <p:nvPr/>
        </p:nvSpPr>
        <p:spPr>
          <a:xfrm>
            <a:off x="971600" y="2492896"/>
            <a:ext cx="7344816" cy="3206208"/>
          </a:xfrm>
          <a:prstGeom prst="rect">
            <a:avLst/>
          </a:prstGeom>
          <a:solidFill>
            <a:srgbClr val="FFC000"/>
          </a:solidFill>
          <a:effectLst>
            <a:outerShdw blurRad="127000" sx="105000" sy="105000" algn="ctr" rotWithShape="0">
              <a:prstClr val="black">
                <a:alpha val="40000"/>
              </a:prstClr>
            </a:outerShdw>
          </a:effectLst>
        </p:spPr>
        <p:txBody>
          <a:bodyPr wrap="square" lIns="252000" tIns="216000" rIns="252000" bIns="216000" rtlCol="0">
            <a:spAutoFit/>
          </a:bodyPr>
          <a:lstStyle/>
          <a:p>
            <a:r>
              <a:rPr lang="de-DE" sz="2000" dirty="0" smtClean="0">
                <a:latin typeface="Verdana" pitchFamily="34" charset="0"/>
                <a:ea typeface="Verdana" pitchFamily="34" charset="0"/>
                <a:cs typeface="Verdana" pitchFamily="34" charset="0"/>
              </a:rPr>
              <a:t>Auf den Tischen sind Informationen zu mehreren </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Methodenwerkzeugen ausgelegt.</a:t>
            </a:r>
          </a:p>
          <a:p>
            <a:r>
              <a:rPr lang="de-DE" sz="2000" dirty="0" smtClean="0">
                <a:latin typeface="Verdana" pitchFamily="34" charset="0"/>
                <a:ea typeface="Verdana" pitchFamily="34" charset="0"/>
                <a:cs typeface="Verdana" pitchFamily="34" charset="0"/>
              </a:rPr>
              <a:t>- Verschaffen Sie sich jeweils zu zweit einen Überblick. (5-10 min)</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 Wählen Sie mit Ihrem Partner dann eines der MW aus und machen sich damit vertraut. (5 min)</a:t>
            </a:r>
          </a:p>
          <a:p>
            <a:r>
              <a:rPr lang="de-DE" sz="2000" dirty="0" smtClean="0">
                <a:latin typeface="Verdana" pitchFamily="34" charset="0"/>
                <a:ea typeface="Verdana" pitchFamily="34" charset="0"/>
                <a:cs typeface="Verdana" pitchFamily="34" charset="0"/>
              </a:rPr>
              <a:t>- Anschließend sollen Sie die wichtigsten </a:t>
            </a:r>
            <a:r>
              <a:rPr lang="de-DE" sz="2000" dirty="0" err="1" smtClean="0">
                <a:latin typeface="Verdana" pitchFamily="34" charset="0"/>
                <a:ea typeface="Verdana" pitchFamily="34" charset="0"/>
                <a:cs typeface="Verdana" pitchFamily="34" charset="0"/>
              </a:rPr>
              <a:t>Informatio-nen</a:t>
            </a:r>
            <a:r>
              <a:rPr lang="de-DE" sz="2000" dirty="0" smtClean="0">
                <a:latin typeface="Verdana" pitchFamily="34" charset="0"/>
                <a:ea typeface="Verdana" pitchFamily="34" charset="0"/>
                <a:cs typeface="Verdana" pitchFamily="34" charset="0"/>
              </a:rPr>
              <a:t> zu diesem MW andern Teilnehmern in knapper Form mitteilen.</a:t>
            </a:r>
            <a:endParaRPr lang="de-DE" sz="2000" dirty="0">
              <a:latin typeface="Verdana" pitchFamily="34" charset="0"/>
              <a:ea typeface="Verdana" pitchFamily="34" charset="0"/>
              <a:cs typeface="Verdana" pitchFamily="34" charset="0"/>
            </a:endParaRPr>
          </a:p>
        </p:txBody>
      </p:sp>
      <p:sp>
        <p:nvSpPr>
          <p:cNvPr id="6"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03648" y="2780928"/>
            <a:ext cx="6400800" cy="1512168"/>
          </a:xfrm>
        </p:spPr>
        <p:txBody>
          <a:bodyPr/>
          <a:lstStyle/>
          <a:p>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Arbeitsphase</a:t>
            </a:r>
          </a:p>
          <a:p>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„Informieren“</a:t>
            </a:r>
            <a:endParaRPr lang="de-DE" sz="3600" dirty="0" smtClean="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99392"/>
            <a:ext cx="7772400" cy="1143000"/>
          </a:xfrm>
        </p:spPr>
        <p:txBody>
          <a:bodyPr/>
          <a:lstStyle/>
          <a:p>
            <a:r>
              <a:rPr lang="de-DE" dirty="0" smtClean="0">
                <a:solidFill>
                  <a:srgbClr val="080808"/>
                </a:solidFill>
                <a:latin typeface="Verdana" pitchFamily="34" charset="0"/>
              </a:rPr>
              <a:t>Verlaufsplan</a:t>
            </a:r>
            <a:endParaRPr lang="de-DE" sz="2000" dirty="0" smtClean="0">
              <a:solidFill>
                <a:srgbClr val="080808"/>
              </a:solidFill>
              <a:latin typeface="Verdana" pitchFamily="34" charset="0"/>
              <a:cs typeface="Times New Roman" pitchFamily="18" charset="0"/>
            </a:endParaRPr>
          </a:p>
        </p:txBody>
      </p:sp>
      <p:sp>
        <p:nvSpPr>
          <p:cNvPr id="2052" name="Rectangle 3"/>
          <p:cNvSpPr>
            <a:spLocks noGrp="1" noChangeArrowheads="1"/>
          </p:cNvSpPr>
          <p:nvPr>
            <p:ph type="body" idx="1"/>
          </p:nvPr>
        </p:nvSpPr>
        <p:spPr>
          <a:xfrm>
            <a:off x="1547664" y="908720"/>
            <a:ext cx="7100887" cy="4929187"/>
          </a:xfrm>
        </p:spPr>
        <p:txBody>
          <a:bodyPr/>
          <a:lstStyle/>
          <a:p>
            <a:pPr marL="0" indent="17463">
              <a:lnSpc>
                <a:spcPct val="130000"/>
              </a:lnSpc>
              <a:spcBef>
                <a:spcPts val="300"/>
              </a:spcBef>
              <a:buFontTx/>
              <a:buNone/>
              <a:tabLst>
                <a:tab pos="623888" algn="r"/>
                <a:tab pos="900113" algn="l"/>
              </a:tabLst>
            </a:pPr>
            <a:r>
              <a:rPr lang="de-DE" sz="2000" b="1" dirty="0" smtClean="0">
                <a:solidFill>
                  <a:srgbClr val="080808"/>
                </a:solidFill>
                <a:latin typeface="Verdana" pitchFamily="34" charset="0"/>
                <a:cs typeface="Times New Roman" pitchFamily="18" charset="0"/>
              </a:rPr>
              <a:t>	</a:t>
            </a:r>
            <a:r>
              <a:rPr lang="de-DE" sz="1600" dirty="0" smtClean="0">
                <a:solidFill>
                  <a:srgbClr val="080808"/>
                </a:solidFill>
                <a:latin typeface="Verdana" pitchFamily="34" charset="0"/>
                <a:cs typeface="Times New Roman" pitchFamily="18" charset="0"/>
              </a:rPr>
              <a:t>9.00	Kurze Einführung: Heterogenität/Differenzierung </a:t>
            </a:r>
          </a:p>
          <a:p>
            <a:pPr marL="0" indent="17463">
              <a:lnSpc>
                <a:spcPct val="130000"/>
              </a:lnSpc>
              <a:spcBef>
                <a:spcPts val="300"/>
              </a:spcBef>
              <a:buFontTx/>
              <a:buNone/>
              <a:tabLst>
                <a:tab pos="623888" algn="r"/>
                <a:tab pos="900113" algn="l"/>
              </a:tabLst>
            </a:pPr>
            <a:r>
              <a:rPr lang="de-DE" sz="1600" dirty="0" smtClean="0">
                <a:solidFill>
                  <a:srgbClr val="080808"/>
                </a:solidFill>
                <a:latin typeface="Verdana" pitchFamily="34" charset="0"/>
                <a:cs typeface="Times New Roman" pitchFamily="18" charset="0"/>
              </a:rPr>
              <a:t>	9.15		Methodenwerkzeuge - drei (</a:t>
            </a:r>
            <a:r>
              <a:rPr lang="de-DE" sz="1600" dirty="0" err="1" smtClean="0">
                <a:solidFill>
                  <a:srgbClr val="080808"/>
                </a:solidFill>
                <a:latin typeface="Verdana" pitchFamily="34" charset="0"/>
                <a:cs typeface="Times New Roman" pitchFamily="18" charset="0"/>
              </a:rPr>
              <a:t>un</a:t>
            </a:r>
            <a:r>
              <a:rPr lang="de-DE" sz="1600" dirty="0" smtClean="0">
                <a:solidFill>
                  <a:srgbClr val="080808"/>
                </a:solidFill>
                <a:latin typeface="Verdana" pitchFamily="34" charset="0"/>
                <a:cs typeface="Times New Roman" pitchFamily="18" charset="0"/>
              </a:rPr>
              <a:t>-)typische Beispiele</a:t>
            </a:r>
          </a:p>
          <a:p>
            <a:pPr marL="0" indent="17463">
              <a:lnSpc>
                <a:spcPct val="130000"/>
              </a:lnSpc>
              <a:spcBef>
                <a:spcPts val="300"/>
              </a:spcBef>
              <a:buFontTx/>
              <a:buNone/>
              <a:tabLst>
                <a:tab pos="623888" algn="r"/>
                <a:tab pos="900113" algn="l"/>
              </a:tabLst>
            </a:pPr>
            <a:r>
              <a:rPr lang="de-DE" sz="1600" dirty="0" smtClean="0">
                <a:solidFill>
                  <a:srgbClr val="080808"/>
                </a:solidFill>
                <a:latin typeface="Verdana" pitchFamily="34" charset="0"/>
                <a:cs typeface="Times New Roman" pitchFamily="18" charset="0"/>
              </a:rPr>
              <a:t>	9.30	Was sind MW und wozu sind sie zu benutzen?</a:t>
            </a:r>
          </a:p>
          <a:p>
            <a:pPr marL="0" indent="17463">
              <a:lnSpc>
                <a:spcPct val="130000"/>
              </a:lnSpc>
              <a:spcBef>
                <a:spcPts val="300"/>
              </a:spcBef>
              <a:buFontTx/>
              <a:buNone/>
              <a:tabLst>
                <a:tab pos="623888" algn="r"/>
                <a:tab pos="900113" algn="l"/>
              </a:tabLst>
            </a:pPr>
            <a:r>
              <a:rPr lang="de-DE" sz="1600" dirty="0" smtClean="0">
                <a:solidFill>
                  <a:srgbClr val="080808"/>
                </a:solidFill>
                <a:latin typeface="Verdana" pitchFamily="34" charset="0"/>
                <a:cs typeface="Times New Roman" pitchFamily="18" charset="0"/>
              </a:rPr>
              <a:t>  9.50		Methodenwerkzeuge in Übersicht &amp; Fachbeispiele</a:t>
            </a:r>
          </a:p>
          <a:p>
            <a:pPr marL="0" indent="17463">
              <a:lnSpc>
                <a:spcPct val="130000"/>
              </a:lnSpc>
              <a:spcBef>
                <a:spcPts val="300"/>
              </a:spcBef>
              <a:buFontTx/>
              <a:buNone/>
              <a:tabLst>
                <a:tab pos="623888" algn="r"/>
                <a:tab pos="900113" algn="l"/>
              </a:tabLst>
            </a:pPr>
            <a:r>
              <a:rPr lang="de-DE" sz="1600" dirty="0" smtClean="0">
                <a:solidFill>
                  <a:srgbClr val="080808"/>
                </a:solidFill>
                <a:latin typeface="Verdana" pitchFamily="34" charset="0"/>
                <a:cs typeface="Times New Roman" pitchFamily="18" charset="0"/>
              </a:rPr>
              <a:t>10.30 	Kaffeepause</a:t>
            </a:r>
          </a:p>
          <a:p>
            <a:pPr marL="0" indent="17463">
              <a:lnSpc>
                <a:spcPct val="130000"/>
              </a:lnSpc>
              <a:spcBef>
                <a:spcPts val="300"/>
              </a:spcBef>
              <a:buFontTx/>
              <a:buNone/>
              <a:tabLst>
                <a:tab pos="623888" algn="r"/>
                <a:tab pos="900113" algn="l"/>
              </a:tabLst>
            </a:pPr>
            <a:r>
              <a:rPr lang="de-DE" sz="1600" dirty="0" smtClean="0">
                <a:solidFill>
                  <a:srgbClr val="080808"/>
                </a:solidFill>
                <a:latin typeface="Verdana" pitchFamily="34" charset="0"/>
                <a:cs typeface="Times New Roman" pitchFamily="18" charset="0"/>
              </a:rPr>
              <a:t>10.45		Gruppenbildung (2er/3er) &amp; Herstellung eines U-Mat. </a:t>
            </a:r>
          </a:p>
          <a:p>
            <a:pPr marL="0" indent="17463">
              <a:lnSpc>
                <a:spcPct val="130000"/>
              </a:lnSpc>
              <a:spcBef>
                <a:spcPts val="300"/>
              </a:spcBef>
              <a:buFontTx/>
              <a:buNone/>
              <a:tabLst>
                <a:tab pos="623888" algn="r"/>
                <a:tab pos="900113" algn="l"/>
              </a:tabLst>
            </a:pPr>
            <a:r>
              <a:rPr lang="de-DE" sz="1600" dirty="0" smtClean="0">
                <a:solidFill>
                  <a:srgbClr val="080808"/>
                </a:solidFill>
                <a:latin typeface="Verdana" pitchFamily="34" charset="0"/>
                <a:cs typeface="Times New Roman" pitchFamily="18" charset="0"/>
              </a:rPr>
              <a:t>11.45		Vorstellung der Ergebnisse</a:t>
            </a:r>
          </a:p>
          <a:p>
            <a:pPr marL="0" indent="17463">
              <a:lnSpc>
                <a:spcPct val="130000"/>
              </a:lnSpc>
              <a:spcBef>
                <a:spcPts val="300"/>
              </a:spcBef>
              <a:buFontTx/>
              <a:buNone/>
              <a:tabLst>
                <a:tab pos="623888" algn="r"/>
                <a:tab pos="900113" algn="l"/>
              </a:tabLst>
            </a:pPr>
            <a:r>
              <a:rPr lang="de-DE" sz="1600" dirty="0" smtClean="0">
                <a:solidFill>
                  <a:srgbClr val="080808"/>
                </a:solidFill>
                <a:latin typeface="Verdana" pitchFamily="34" charset="0"/>
                <a:cs typeface="Times New Roman" pitchFamily="18" charset="0"/>
              </a:rPr>
              <a:t>12.00		Mittagspause</a:t>
            </a:r>
          </a:p>
          <a:p>
            <a:pPr marL="0" indent="17463">
              <a:lnSpc>
                <a:spcPct val="130000"/>
              </a:lnSpc>
              <a:spcBef>
                <a:spcPts val="300"/>
              </a:spcBef>
              <a:buFontTx/>
              <a:buNone/>
              <a:tabLst>
                <a:tab pos="623888" algn="r"/>
                <a:tab pos="900113" algn="l"/>
              </a:tabLst>
            </a:pPr>
            <a:r>
              <a:rPr lang="de-DE" sz="1600" dirty="0" smtClean="0">
                <a:solidFill>
                  <a:srgbClr val="080808"/>
                </a:solidFill>
                <a:latin typeface="Verdana" pitchFamily="34" charset="0"/>
                <a:cs typeface="Times New Roman" pitchFamily="18" charset="0"/>
              </a:rPr>
              <a:t>13.00		Aufgaben mit gestuften Hilfen – Vorstellung/Ausprobieren</a:t>
            </a:r>
          </a:p>
          <a:p>
            <a:pPr marL="0" indent="17463">
              <a:lnSpc>
                <a:spcPct val="130000"/>
              </a:lnSpc>
              <a:spcBef>
                <a:spcPts val="300"/>
              </a:spcBef>
              <a:buFontTx/>
              <a:buNone/>
              <a:tabLst>
                <a:tab pos="623888" algn="r"/>
                <a:tab pos="900113" algn="l"/>
              </a:tabLst>
            </a:pPr>
            <a:r>
              <a:rPr lang="de-DE" sz="1600" dirty="0" smtClean="0">
                <a:solidFill>
                  <a:srgbClr val="080808"/>
                </a:solidFill>
                <a:latin typeface="Verdana" pitchFamily="34" charset="0"/>
                <a:cs typeface="Times New Roman" pitchFamily="18" charset="0"/>
              </a:rPr>
              <a:t>13.45		Warum </a:t>
            </a:r>
            <a:r>
              <a:rPr lang="de-DE" sz="1600" dirty="0" err="1" smtClean="0">
                <a:solidFill>
                  <a:srgbClr val="080808"/>
                </a:solidFill>
                <a:latin typeface="Verdana" pitchFamily="34" charset="0"/>
                <a:cs typeface="Times New Roman" pitchFamily="18" charset="0"/>
              </a:rPr>
              <a:t>AmH</a:t>
            </a:r>
            <a:r>
              <a:rPr lang="de-DE" sz="1600" dirty="0" smtClean="0">
                <a:solidFill>
                  <a:srgbClr val="080808"/>
                </a:solidFill>
                <a:latin typeface="Verdana" pitchFamily="34" charset="0"/>
                <a:cs typeface="Times New Roman" pitchFamily="18" charset="0"/>
              </a:rPr>
              <a:t>? (Hattie-Studie)</a:t>
            </a:r>
          </a:p>
          <a:p>
            <a:pPr marL="0" indent="17463">
              <a:lnSpc>
                <a:spcPct val="130000"/>
              </a:lnSpc>
              <a:spcBef>
                <a:spcPts val="300"/>
              </a:spcBef>
              <a:buNone/>
              <a:tabLst>
                <a:tab pos="623888" algn="r"/>
                <a:tab pos="900113" algn="l"/>
              </a:tabLst>
            </a:pPr>
            <a:r>
              <a:rPr lang="de-DE" sz="1600" dirty="0" smtClean="0">
                <a:solidFill>
                  <a:srgbClr val="080808"/>
                </a:solidFill>
                <a:latin typeface="Verdana" pitchFamily="34" charset="0"/>
                <a:cs typeface="Times New Roman" pitchFamily="18" charset="0"/>
              </a:rPr>
              <a:t>14.00		Gruppenbildung (2er/3er) &amp; Herstellung einer </a:t>
            </a:r>
            <a:r>
              <a:rPr lang="de-DE" sz="1600" dirty="0" err="1" smtClean="0">
                <a:solidFill>
                  <a:srgbClr val="080808"/>
                </a:solidFill>
                <a:latin typeface="Verdana" pitchFamily="34" charset="0"/>
                <a:cs typeface="Times New Roman" pitchFamily="18" charset="0"/>
              </a:rPr>
              <a:t>AmH</a:t>
            </a:r>
            <a:endParaRPr lang="de-DE" sz="1600" dirty="0" smtClean="0">
              <a:solidFill>
                <a:srgbClr val="080808"/>
              </a:solidFill>
              <a:latin typeface="Verdana" pitchFamily="34" charset="0"/>
              <a:cs typeface="Times New Roman" pitchFamily="18" charset="0"/>
            </a:endParaRPr>
          </a:p>
          <a:p>
            <a:pPr marL="0" indent="17463">
              <a:lnSpc>
                <a:spcPct val="130000"/>
              </a:lnSpc>
              <a:spcBef>
                <a:spcPts val="300"/>
              </a:spcBef>
              <a:buNone/>
              <a:tabLst>
                <a:tab pos="623888" algn="r"/>
                <a:tab pos="900113" algn="l"/>
              </a:tabLst>
            </a:pPr>
            <a:r>
              <a:rPr lang="de-DE" sz="1600" dirty="0" smtClean="0">
                <a:solidFill>
                  <a:srgbClr val="080808"/>
                </a:solidFill>
                <a:latin typeface="Verdana" pitchFamily="34" charset="0"/>
                <a:cs typeface="Times New Roman" pitchFamily="18" charset="0"/>
              </a:rPr>
              <a:t>15.15		Vorstellung der Ergebnisse</a:t>
            </a:r>
          </a:p>
          <a:p>
            <a:pPr marL="0" indent="17463">
              <a:lnSpc>
                <a:spcPct val="130000"/>
              </a:lnSpc>
              <a:spcBef>
                <a:spcPts val="300"/>
              </a:spcBef>
              <a:buFontTx/>
              <a:buNone/>
              <a:tabLst>
                <a:tab pos="623888" algn="r"/>
                <a:tab pos="900113" algn="l"/>
              </a:tabLst>
            </a:pPr>
            <a:r>
              <a:rPr lang="de-DE" sz="1600" dirty="0" smtClean="0">
                <a:solidFill>
                  <a:srgbClr val="080808"/>
                </a:solidFill>
                <a:latin typeface="Verdana" pitchFamily="34" charset="0"/>
                <a:cs typeface="Times New Roman" pitchFamily="18" charset="0"/>
              </a:rPr>
              <a:t>15.30		Abschlussdiskussion</a:t>
            </a:r>
          </a:p>
          <a:p>
            <a:pPr marL="0" indent="17463">
              <a:lnSpc>
                <a:spcPct val="130000"/>
              </a:lnSpc>
              <a:spcBef>
                <a:spcPts val="300"/>
              </a:spcBef>
              <a:buFontTx/>
              <a:buNone/>
              <a:tabLst>
                <a:tab pos="623888" algn="r"/>
                <a:tab pos="900113" algn="l"/>
              </a:tabLst>
            </a:pPr>
            <a:r>
              <a:rPr lang="de-DE" sz="1600" dirty="0" smtClean="0">
                <a:solidFill>
                  <a:srgbClr val="080808"/>
                </a:solidFill>
                <a:latin typeface="Verdana" pitchFamily="34" charset="0"/>
                <a:cs typeface="Times New Roman" pitchFamily="18" charset="0"/>
              </a:rPr>
              <a:t>16.00		Schluss der Veranstaltung</a:t>
            </a:r>
          </a:p>
          <a:p>
            <a:pPr marL="384175">
              <a:lnSpc>
                <a:spcPct val="130000"/>
              </a:lnSpc>
              <a:spcBef>
                <a:spcPts val="300"/>
              </a:spcBef>
              <a:buFontTx/>
              <a:buNone/>
            </a:pPr>
            <a:endParaRPr lang="de-DE" sz="1800" dirty="0" smtClean="0">
              <a:solidFill>
                <a:srgbClr val="080808"/>
              </a:solidFill>
              <a:latin typeface="Verdana" pitchFamily="34" charset="0"/>
              <a:cs typeface="Times New Roman" pitchFamily="18" charset="0"/>
            </a:endParaRPr>
          </a:p>
          <a:p>
            <a:pPr marL="384175">
              <a:lnSpc>
                <a:spcPct val="130000"/>
              </a:lnSpc>
              <a:buFontTx/>
              <a:buNone/>
            </a:pPr>
            <a:endParaRPr lang="de-DE" sz="1800" dirty="0" smtClean="0">
              <a:solidFill>
                <a:srgbClr val="080808"/>
              </a:solidFill>
              <a:latin typeface="Verdana" pitchFamily="34" charset="0"/>
              <a:cs typeface="Times New Roman" pitchFamily="18" charset="0"/>
            </a:endParaRPr>
          </a:p>
        </p:txBody>
      </p:sp>
      <p:pic>
        <p:nvPicPr>
          <p:cNvPr id="6"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7" name="Fußzeilenplatzhalter 9"/>
          <p:cNvSpPr>
            <a:spLocks noGrp="1"/>
          </p:cNvSpPr>
          <p:nvPr>
            <p:ph type="ftr" sz="quarter" idx="11"/>
          </p:nvPr>
        </p:nvSpPr>
        <p:spPr>
          <a:xfrm>
            <a:off x="2051720" y="6500192"/>
            <a:ext cx="5336232" cy="457200"/>
          </a:xfrm>
        </p:spPr>
        <p:txBody>
          <a:bodyPr/>
          <a:lstStyle/>
          <a:p>
            <a:pPr>
              <a:defRPr/>
            </a:pPr>
            <a:r>
              <a:rPr lang="de-DE"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5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5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5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5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5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52">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5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03648" y="908720"/>
            <a:ext cx="6400800" cy="1512168"/>
          </a:xfrm>
        </p:spPr>
        <p:txBody>
          <a:bodyPr/>
          <a:lstStyle/>
          <a:p>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Methodenwerkzeug Kugellager</a:t>
            </a:r>
            <a:endParaRPr lang="de-DE" sz="3600" dirty="0" smtClean="0">
              <a:latin typeface="Verdana" pitchFamily="34" charset="0"/>
              <a:ea typeface="Verdana" pitchFamily="34" charset="0"/>
              <a:cs typeface="Verdana" pitchFamily="34" charset="0"/>
            </a:endParaRPr>
          </a:p>
        </p:txBody>
      </p:sp>
      <p:pic>
        <p:nvPicPr>
          <p:cNvPr id="4" name="Picture 4"/>
          <p:cNvPicPr>
            <a:picLocks noChangeAspect="1" noChangeArrowheads="1"/>
          </p:cNvPicPr>
          <p:nvPr/>
        </p:nvPicPr>
        <p:blipFill>
          <a:blip r:embed="rId3" cstate="print"/>
          <a:srcRect/>
          <a:stretch>
            <a:fillRect/>
          </a:stretch>
        </p:blipFill>
        <p:spPr bwMode="auto">
          <a:xfrm>
            <a:off x="251520" y="2060848"/>
            <a:ext cx="2209800" cy="1381125"/>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2483768" y="2595632"/>
            <a:ext cx="3168352" cy="2717681"/>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6012160" y="3356992"/>
            <a:ext cx="2937224" cy="2595392"/>
          </a:xfrm>
          <a:prstGeom prst="rect">
            <a:avLst/>
          </a:prstGeom>
          <a:noFill/>
          <a:ln w="9525">
            <a:noFill/>
            <a:miter lim="800000"/>
            <a:headEnd/>
            <a:tailEnd/>
          </a:ln>
        </p:spPr>
      </p:pic>
      <p:sp>
        <p:nvSpPr>
          <p:cNvPr id="9"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1259632" y="0"/>
            <a:ext cx="6737350" cy="1124744"/>
          </a:xfrm>
        </p:spPr>
        <p:txBody>
          <a:bodyPr/>
          <a:lstStyle/>
          <a:p>
            <a:pPr eaLnBrk="1" hangingPunct="1">
              <a:defRPr/>
            </a:pPr>
            <a:r>
              <a:rPr lang="de-DE" sz="3200" dirty="0" smtClean="0">
                <a:solidFill>
                  <a:schemeClr val="tx1"/>
                </a:solidFill>
                <a:latin typeface="Verdana" pitchFamily="34" charset="0"/>
              </a:rPr>
              <a:t>Methodenwerkzeuge</a:t>
            </a:r>
            <a:endParaRPr lang="de-DE" sz="3200" dirty="0" smtClean="0">
              <a:solidFill>
                <a:schemeClr val="tx1"/>
              </a:solidFill>
              <a:effectLst>
                <a:outerShdw blurRad="38100" dist="38100" dir="2700000" algn="tl">
                  <a:srgbClr val="C0C0C0"/>
                </a:outerShdw>
              </a:effectLst>
              <a:latin typeface="Verdana" pitchFamily="34" charset="0"/>
            </a:endParaRPr>
          </a:p>
        </p:txBody>
      </p:sp>
      <p:sp>
        <p:nvSpPr>
          <p:cNvPr id="8195" name="Rectangle 1028"/>
          <p:cNvSpPr>
            <a:spLocks noGrp="1" noChangeArrowheads="1"/>
          </p:cNvSpPr>
          <p:nvPr>
            <p:ph type="body" idx="1"/>
          </p:nvPr>
        </p:nvSpPr>
        <p:spPr>
          <a:xfrm>
            <a:off x="685800" y="1957388"/>
            <a:ext cx="7772400" cy="4114800"/>
          </a:xfrm>
          <a:noFill/>
        </p:spPr>
        <p:txBody>
          <a:bodyPr/>
          <a:lstStyle/>
          <a:p>
            <a:pPr eaLnBrk="1" hangingPunct="1">
              <a:buFontTx/>
              <a:buNone/>
            </a:pPr>
            <a:endParaRPr lang="de-DE" sz="1400" dirty="0" smtClean="0">
              <a:latin typeface="Arial Condensed Bold" pitchFamily="34" charset="0"/>
            </a:endParaRPr>
          </a:p>
          <a:p>
            <a:pPr eaLnBrk="1" hangingPunct="1"/>
            <a:endParaRPr lang="de-DE" sz="1400" dirty="0" smtClean="0">
              <a:latin typeface="Arial Condensed Bold" pitchFamily="34" charset="0"/>
            </a:endParaRPr>
          </a:p>
          <a:p>
            <a:pPr eaLnBrk="1" hangingPunct="1">
              <a:buFontTx/>
              <a:buNone/>
            </a:pPr>
            <a:endParaRPr lang="de-DE" sz="1400" dirty="0" smtClean="0">
              <a:latin typeface="Arial Condensed Bold" pitchFamily="34" charset="0"/>
            </a:endParaRPr>
          </a:p>
        </p:txBody>
      </p:sp>
      <p:pic>
        <p:nvPicPr>
          <p:cNvPr id="18"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graphicFrame>
        <p:nvGraphicFramePr>
          <p:cNvPr id="17" name="Tabelle 16"/>
          <p:cNvGraphicFramePr>
            <a:graphicFrameLocks noGrp="1"/>
          </p:cNvGraphicFramePr>
          <p:nvPr/>
        </p:nvGraphicFramePr>
        <p:xfrm>
          <a:off x="1187624" y="1556792"/>
          <a:ext cx="6912768" cy="3967480"/>
        </p:xfrm>
        <a:graphic>
          <a:graphicData uri="http://schemas.openxmlformats.org/drawingml/2006/table">
            <a:tbl>
              <a:tblPr firstRow="1" bandRow="1">
                <a:tableStyleId>{ED083AE6-46FA-4A59-8FB0-9F97EB10719F}</a:tableStyleId>
              </a:tblPr>
              <a:tblGrid>
                <a:gridCol w="1728192"/>
                <a:gridCol w="1728192"/>
                <a:gridCol w="1728192"/>
                <a:gridCol w="1728192"/>
              </a:tblGrid>
              <a:tr h="750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zur Unterstützung fachsprachlich angemessener Formulierung</a:t>
                      </a:r>
                      <a:endParaRPr lang="de-DE" sz="1300" b="0" dirty="0">
                        <a:latin typeface="Verdana" pitchFamily="34" charset="0"/>
                        <a:ea typeface="Verdana" pitchFamily="34" charset="0"/>
                        <a:cs typeface="Verdana" pitchFamily="34" charset="0"/>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zur Erarbeitung und Kommunikation fachlicher Inhalte</a:t>
                      </a:r>
                      <a:endParaRPr lang="de-DE" sz="1300" b="0" dirty="0">
                        <a:latin typeface="Verdana" pitchFamily="34" charset="0"/>
                        <a:ea typeface="Verdana" pitchFamily="34" charset="0"/>
                        <a:cs typeface="Verdana" pitchFamily="34" charset="0"/>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kern="1200" dirty="0" smtClean="0">
                          <a:solidFill>
                            <a:schemeClr val="tx1"/>
                          </a:solidFill>
                          <a:latin typeface="Verdana" pitchFamily="34" charset="0"/>
                          <a:ea typeface="Verdana" pitchFamily="34" charset="0"/>
                          <a:cs typeface="Verdana" pitchFamily="34" charset="0"/>
                        </a:rPr>
                        <a:t>zur Strukturierung und </a:t>
                      </a:r>
                      <a:r>
                        <a:rPr lang="de-DE" sz="1300" b="0" kern="1200" dirty="0" err="1" smtClean="0">
                          <a:solidFill>
                            <a:schemeClr val="tx1"/>
                          </a:solidFill>
                          <a:latin typeface="Verdana" pitchFamily="34" charset="0"/>
                          <a:ea typeface="Verdana" pitchFamily="34" charset="0"/>
                          <a:cs typeface="Verdana" pitchFamily="34" charset="0"/>
                        </a:rPr>
                        <a:t>Hierarchisie-rung</a:t>
                      </a:r>
                      <a:r>
                        <a:rPr lang="de-DE" sz="1300" b="0" kern="1200" dirty="0" smtClean="0">
                          <a:solidFill>
                            <a:schemeClr val="tx1"/>
                          </a:solidFill>
                          <a:latin typeface="Verdana" pitchFamily="34" charset="0"/>
                          <a:ea typeface="Verdana" pitchFamily="34" charset="0"/>
                          <a:cs typeface="Verdana" pitchFamily="34" charset="0"/>
                        </a:rPr>
                        <a:t> vorhandener Kenntnisse</a:t>
                      </a: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kern="1200" dirty="0" smtClean="0">
                          <a:solidFill>
                            <a:schemeClr val="tx1"/>
                          </a:solidFill>
                          <a:latin typeface="Verdana" pitchFamily="34" charset="0"/>
                          <a:ea typeface="Verdana" pitchFamily="34" charset="0"/>
                          <a:cs typeface="Verdana" pitchFamily="34" charset="0"/>
                        </a:rPr>
                        <a:t>zur Wiederholung, Festigung und Vertiefung</a:t>
                      </a:r>
                    </a:p>
                  </a:txBody>
                  <a:tcPr>
                    <a:solidFill>
                      <a:srgbClr val="FFFF0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Wortliste</a:t>
                      </a:r>
                    </a:p>
                  </a:txBody>
                  <a:tcPr>
                    <a:solidFill>
                      <a:srgbClr val="FFFFC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Kugellager</a:t>
                      </a:r>
                    </a:p>
                  </a:txBody>
                  <a:tcPr>
                    <a:solidFill>
                      <a:srgbClr val="FFFFCC">
                        <a:alpha val="20000"/>
                      </a:srgbClr>
                    </a:solidFill>
                  </a:tcPr>
                </a:tc>
                <a:tc>
                  <a:txBody>
                    <a:bodyPr/>
                    <a:lstStyle/>
                    <a:p>
                      <a:pPr algn="l"/>
                      <a:r>
                        <a:rPr lang="de-DE" sz="1300" b="0" dirty="0" err="1" smtClean="0">
                          <a:latin typeface="Verdana" pitchFamily="34" charset="0"/>
                          <a:ea typeface="Verdana" pitchFamily="34" charset="0"/>
                          <a:cs typeface="Verdana" pitchFamily="34" charset="0"/>
                        </a:rPr>
                        <a:t>Mindmap</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Lückentext</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Wortfeld</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Lernplakat</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err="1" smtClean="0">
                          <a:latin typeface="Verdana" pitchFamily="34" charset="0"/>
                          <a:ea typeface="Verdana" pitchFamily="34" charset="0"/>
                          <a:cs typeface="Verdana" pitchFamily="34" charset="0"/>
                        </a:rPr>
                        <a:t>Conzeptmap</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Memory</a:t>
                      </a:r>
                    </a:p>
                  </a:txBody>
                  <a:tcPr>
                    <a:solidFill>
                      <a:srgbClr val="FFFFCC"/>
                    </a:solidFill>
                  </a:tcPr>
                </a:tc>
              </a:tr>
              <a:tr h="370840">
                <a:tc>
                  <a:txBody>
                    <a:bodyPr/>
                    <a:lstStyle/>
                    <a:p>
                      <a:pPr algn="l"/>
                      <a:r>
                        <a:rPr lang="de-DE" sz="1300" b="0" dirty="0" smtClean="0">
                          <a:latin typeface="Verdana" pitchFamily="34" charset="0"/>
                          <a:ea typeface="Verdana" pitchFamily="34" charset="0"/>
                          <a:cs typeface="Verdana" pitchFamily="34" charset="0"/>
                        </a:rPr>
                        <a:t>Wortgeländer</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Thesentopf</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Flussdiagramm</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Heißer Stuhl</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Textpuzzle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Filmleiste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Begriffsnetz</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Ketten-Quiz</a:t>
                      </a:r>
                    </a:p>
                  </a:txBody>
                  <a:tcPr>
                    <a:solidFill>
                      <a:srgbClr val="FFFFCC"/>
                    </a:solidFill>
                  </a:tcPr>
                </a:tc>
              </a:tr>
              <a:tr h="370840">
                <a:tc>
                  <a:txBody>
                    <a:bodyPr/>
                    <a:lstStyle/>
                    <a:p>
                      <a:pPr algn="l"/>
                      <a:r>
                        <a:rPr lang="de-DE" sz="1300" b="0" dirty="0" smtClean="0">
                          <a:latin typeface="Verdana" pitchFamily="34" charset="0"/>
                          <a:ea typeface="Verdana" pitchFamily="34" charset="0"/>
                          <a:cs typeface="Verdana" pitchFamily="34" charset="0"/>
                        </a:rPr>
                        <a:t>Satzmuster</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Dialog</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Zuordnung</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Stille Post</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Fragemuster</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Archive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err="1" smtClean="0">
                          <a:latin typeface="Verdana" pitchFamily="34" charset="0"/>
                          <a:ea typeface="Verdana" pitchFamily="34" charset="0"/>
                          <a:cs typeface="Verdana" pitchFamily="34" charset="0"/>
                        </a:rPr>
                        <a:t>Kärtchentisch</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Domino</a:t>
                      </a:r>
                    </a:p>
                  </a:txBody>
                  <a:tcPr>
                    <a:solidFill>
                      <a:srgbClr val="FFFFCC"/>
                    </a:solidFill>
                  </a:tcPr>
                </a:tc>
              </a:tr>
              <a:tr h="370840">
                <a:tc>
                  <a:txBody>
                    <a:bodyPr/>
                    <a:lstStyle/>
                    <a:p>
                      <a:pPr algn="l"/>
                      <a:r>
                        <a:rPr lang="de-DE" sz="1300" b="0" dirty="0" smtClean="0">
                          <a:latin typeface="Verdana" pitchFamily="34" charset="0"/>
                          <a:ea typeface="Verdana" pitchFamily="34" charset="0"/>
                          <a:cs typeface="Verdana" pitchFamily="34" charset="0"/>
                        </a:rPr>
                        <a:t>Sprechblasen</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Schaufenster-bummel</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Kartenabfrage</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Partner-Kärtchen</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Bildergeschichte</a:t>
                      </a:r>
                      <a:endParaRPr lang="de-DE" sz="1300" b="0" dirty="0">
                        <a:latin typeface="Verdana" pitchFamily="34" charset="0"/>
                        <a:ea typeface="Verdana" pitchFamily="34" charset="0"/>
                        <a:cs typeface="Verdana" pitchFamily="34" charset="0"/>
                      </a:endParaRPr>
                    </a:p>
                  </a:txBody>
                  <a:tcPr>
                    <a:solidFill>
                      <a:schemeClr val="bg1"/>
                    </a:solidFill>
                  </a:tcPr>
                </a:tc>
                <a:tc>
                  <a:txBody>
                    <a:bodyPr/>
                    <a:lstStyle/>
                    <a:p>
                      <a:pPr algn="l"/>
                      <a:r>
                        <a:rPr lang="de-DE" sz="1300" b="0" dirty="0" smtClean="0">
                          <a:latin typeface="Verdana" pitchFamily="34" charset="0"/>
                          <a:ea typeface="Verdana" pitchFamily="34" charset="0"/>
                          <a:cs typeface="Verdana" pitchFamily="34" charset="0"/>
                        </a:rPr>
                        <a:t>Aushandeln</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Bildsequenz</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Kreuzworträtsel</a:t>
                      </a:r>
                      <a:endParaRPr lang="de-DE" sz="1300" b="0" dirty="0">
                        <a:latin typeface="Verdana" pitchFamily="34" charset="0"/>
                        <a:ea typeface="Verdana" pitchFamily="34" charset="0"/>
                        <a:cs typeface="Verdana" pitchFamily="34" charset="0"/>
                      </a:endParaRPr>
                    </a:p>
                  </a:txBody>
                  <a:tcPr>
                    <a:solidFill>
                      <a:srgbClr val="FFFFCC"/>
                    </a:solidFill>
                  </a:tcPr>
                </a:tc>
              </a:tr>
            </a:tbl>
          </a:graphicData>
        </a:graphic>
      </p:graphicFrame>
      <p:sp>
        <p:nvSpPr>
          <p:cNvPr id="9" name="Rechteck 8"/>
          <p:cNvSpPr/>
          <p:nvPr/>
        </p:nvSpPr>
        <p:spPr>
          <a:xfrm>
            <a:off x="1187624" y="5157192"/>
            <a:ext cx="1728192"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Verdana" pitchFamily="34" charset="0"/>
                <a:ea typeface="Verdana" pitchFamily="34" charset="0"/>
                <a:cs typeface="Verdana" pitchFamily="34" charset="0"/>
              </a:rPr>
              <a:t>Bildergeschichte</a:t>
            </a:r>
            <a:endParaRPr lang="de-DE" sz="1400" dirty="0">
              <a:solidFill>
                <a:schemeClr val="tx1"/>
              </a:solidFill>
            </a:endParaRPr>
          </a:p>
        </p:txBody>
      </p:sp>
      <p:sp>
        <p:nvSpPr>
          <p:cNvPr id="10"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feld 5"/>
          <p:cNvSpPr txBox="1">
            <a:spLocks noChangeArrowheads="1"/>
          </p:cNvSpPr>
          <p:nvPr/>
        </p:nvSpPr>
        <p:spPr bwMode="auto">
          <a:xfrm>
            <a:off x="2601913" y="642938"/>
            <a:ext cx="4041775" cy="646112"/>
          </a:xfrm>
          <a:prstGeom prst="rect">
            <a:avLst/>
          </a:prstGeom>
          <a:noFill/>
          <a:ln w="9525">
            <a:noFill/>
            <a:miter lim="800000"/>
            <a:headEnd/>
            <a:tailEnd/>
          </a:ln>
        </p:spPr>
        <p:txBody>
          <a:bodyPr wrap="none">
            <a:spAutoFit/>
          </a:bodyPr>
          <a:lstStyle/>
          <a:p>
            <a:r>
              <a:rPr lang="de-DE" sz="3600">
                <a:latin typeface="Verdana" pitchFamily="34" charset="0"/>
              </a:rPr>
              <a:t>Bildergeschichte</a:t>
            </a:r>
            <a:r>
              <a:rPr lang="de-DE"/>
              <a:t> </a:t>
            </a:r>
          </a:p>
        </p:txBody>
      </p:sp>
      <p:pic>
        <p:nvPicPr>
          <p:cNvPr id="5"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2" name="Picture 3"/>
          <p:cNvPicPr>
            <a:picLocks noChangeAspect="1" noChangeArrowheads="1"/>
          </p:cNvPicPr>
          <p:nvPr/>
        </p:nvPicPr>
        <p:blipFill>
          <a:blip r:embed="rId3" cstate="print"/>
          <a:srcRect/>
          <a:stretch>
            <a:fillRect/>
          </a:stretch>
        </p:blipFill>
        <p:spPr bwMode="auto">
          <a:xfrm>
            <a:off x="2987824" y="1340768"/>
            <a:ext cx="1638300" cy="41529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971600" y="1824955"/>
            <a:ext cx="1619250" cy="412432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7092280" y="1412776"/>
            <a:ext cx="1619250" cy="4133850"/>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4932040" y="1877913"/>
            <a:ext cx="1638300" cy="4143375"/>
          </a:xfrm>
          <a:prstGeom prst="rect">
            <a:avLst/>
          </a:prstGeom>
          <a:noFill/>
          <a:ln w="9525">
            <a:noFill/>
            <a:miter lim="800000"/>
            <a:headEnd/>
            <a:tailEnd/>
          </a:ln>
        </p:spPr>
      </p:pic>
      <p:sp>
        <p:nvSpPr>
          <p:cNvPr id="9"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blinds(horizontal)">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blinds(horizontal)">
                                      <p:cBhvr>
                                        <p:cTn id="2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1259632" y="0"/>
            <a:ext cx="6737350" cy="1124744"/>
          </a:xfrm>
        </p:spPr>
        <p:txBody>
          <a:bodyPr/>
          <a:lstStyle/>
          <a:p>
            <a:pPr eaLnBrk="1" hangingPunct="1">
              <a:defRPr/>
            </a:pPr>
            <a:r>
              <a:rPr lang="de-DE" sz="3200" dirty="0" smtClean="0">
                <a:solidFill>
                  <a:schemeClr val="tx1"/>
                </a:solidFill>
                <a:latin typeface="Verdana" pitchFamily="34" charset="0"/>
              </a:rPr>
              <a:t>Methodenwerkzeuge</a:t>
            </a:r>
            <a:endParaRPr lang="de-DE" sz="3200" dirty="0" smtClean="0">
              <a:solidFill>
                <a:schemeClr val="tx1"/>
              </a:solidFill>
              <a:effectLst>
                <a:outerShdw blurRad="38100" dist="38100" dir="2700000" algn="tl">
                  <a:srgbClr val="C0C0C0"/>
                </a:outerShdw>
              </a:effectLst>
              <a:latin typeface="Verdana" pitchFamily="34" charset="0"/>
            </a:endParaRPr>
          </a:p>
        </p:txBody>
      </p:sp>
      <p:sp>
        <p:nvSpPr>
          <p:cNvPr id="8195" name="Rectangle 1028"/>
          <p:cNvSpPr>
            <a:spLocks noGrp="1" noChangeArrowheads="1"/>
          </p:cNvSpPr>
          <p:nvPr>
            <p:ph type="body" idx="1"/>
          </p:nvPr>
        </p:nvSpPr>
        <p:spPr>
          <a:xfrm>
            <a:off x="685800" y="1957388"/>
            <a:ext cx="7772400" cy="4114800"/>
          </a:xfrm>
          <a:noFill/>
        </p:spPr>
        <p:txBody>
          <a:bodyPr/>
          <a:lstStyle/>
          <a:p>
            <a:pPr eaLnBrk="1" hangingPunct="1">
              <a:buFontTx/>
              <a:buNone/>
            </a:pPr>
            <a:endParaRPr lang="de-DE" sz="1400" dirty="0" smtClean="0">
              <a:latin typeface="Arial Condensed Bold" pitchFamily="34" charset="0"/>
            </a:endParaRPr>
          </a:p>
          <a:p>
            <a:pPr eaLnBrk="1" hangingPunct="1"/>
            <a:endParaRPr lang="de-DE" sz="1400" dirty="0" smtClean="0">
              <a:latin typeface="Arial Condensed Bold" pitchFamily="34" charset="0"/>
            </a:endParaRPr>
          </a:p>
          <a:p>
            <a:pPr eaLnBrk="1" hangingPunct="1">
              <a:buFontTx/>
              <a:buNone/>
            </a:pPr>
            <a:endParaRPr lang="de-DE" sz="1400" dirty="0" smtClean="0">
              <a:latin typeface="Arial Condensed Bold" pitchFamily="34" charset="0"/>
            </a:endParaRPr>
          </a:p>
        </p:txBody>
      </p:sp>
      <p:pic>
        <p:nvPicPr>
          <p:cNvPr id="18"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graphicFrame>
        <p:nvGraphicFramePr>
          <p:cNvPr id="17" name="Tabelle 16"/>
          <p:cNvGraphicFramePr>
            <a:graphicFrameLocks noGrp="1"/>
          </p:cNvGraphicFramePr>
          <p:nvPr/>
        </p:nvGraphicFramePr>
        <p:xfrm>
          <a:off x="1187624" y="1556792"/>
          <a:ext cx="6912768" cy="3967480"/>
        </p:xfrm>
        <a:graphic>
          <a:graphicData uri="http://schemas.openxmlformats.org/drawingml/2006/table">
            <a:tbl>
              <a:tblPr firstRow="1" bandRow="1">
                <a:tableStyleId>{ED083AE6-46FA-4A59-8FB0-9F97EB10719F}</a:tableStyleId>
              </a:tblPr>
              <a:tblGrid>
                <a:gridCol w="1728192"/>
                <a:gridCol w="1728192"/>
                <a:gridCol w="1728192"/>
                <a:gridCol w="1728192"/>
              </a:tblGrid>
              <a:tr h="750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zur Unterstützung fachsprachlich angemessener Formulierung</a:t>
                      </a:r>
                      <a:endParaRPr lang="de-DE" sz="1300" b="0" dirty="0">
                        <a:latin typeface="Verdana" pitchFamily="34" charset="0"/>
                        <a:ea typeface="Verdana" pitchFamily="34" charset="0"/>
                        <a:cs typeface="Verdana" pitchFamily="34" charset="0"/>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zur Erarbeitung und Kommunikation fachlicher Inhalte</a:t>
                      </a:r>
                      <a:endParaRPr lang="de-DE" sz="1300" b="0" dirty="0">
                        <a:latin typeface="Verdana" pitchFamily="34" charset="0"/>
                        <a:ea typeface="Verdana" pitchFamily="34" charset="0"/>
                        <a:cs typeface="Verdana" pitchFamily="34" charset="0"/>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kern="1200" dirty="0" smtClean="0">
                          <a:solidFill>
                            <a:schemeClr val="tx1"/>
                          </a:solidFill>
                          <a:latin typeface="Verdana" pitchFamily="34" charset="0"/>
                          <a:ea typeface="Verdana" pitchFamily="34" charset="0"/>
                          <a:cs typeface="Verdana" pitchFamily="34" charset="0"/>
                        </a:rPr>
                        <a:t>zur Strukturierung und </a:t>
                      </a:r>
                      <a:r>
                        <a:rPr lang="de-DE" sz="1300" b="0" kern="1200" dirty="0" err="1" smtClean="0">
                          <a:solidFill>
                            <a:schemeClr val="tx1"/>
                          </a:solidFill>
                          <a:latin typeface="Verdana" pitchFamily="34" charset="0"/>
                          <a:ea typeface="Verdana" pitchFamily="34" charset="0"/>
                          <a:cs typeface="Verdana" pitchFamily="34" charset="0"/>
                        </a:rPr>
                        <a:t>Hierarchisie-rung</a:t>
                      </a:r>
                      <a:r>
                        <a:rPr lang="de-DE" sz="1300" b="0" kern="1200" dirty="0" smtClean="0">
                          <a:solidFill>
                            <a:schemeClr val="tx1"/>
                          </a:solidFill>
                          <a:latin typeface="Verdana" pitchFamily="34" charset="0"/>
                          <a:ea typeface="Verdana" pitchFamily="34" charset="0"/>
                          <a:cs typeface="Verdana" pitchFamily="34" charset="0"/>
                        </a:rPr>
                        <a:t> vorhandener Kenntnisse</a:t>
                      </a: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kern="1200" dirty="0" smtClean="0">
                          <a:solidFill>
                            <a:schemeClr val="tx1"/>
                          </a:solidFill>
                          <a:latin typeface="Verdana" pitchFamily="34" charset="0"/>
                          <a:ea typeface="Verdana" pitchFamily="34" charset="0"/>
                          <a:cs typeface="Verdana" pitchFamily="34" charset="0"/>
                        </a:rPr>
                        <a:t>zur Wiederholung, Festigung und Vertiefung</a:t>
                      </a:r>
                    </a:p>
                  </a:txBody>
                  <a:tcPr>
                    <a:solidFill>
                      <a:srgbClr val="FFFF0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Wortliste</a:t>
                      </a:r>
                    </a:p>
                  </a:txBody>
                  <a:tcPr>
                    <a:solidFill>
                      <a:srgbClr val="FFFFC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Kugellager</a:t>
                      </a:r>
                    </a:p>
                  </a:txBody>
                  <a:tcPr>
                    <a:solidFill>
                      <a:srgbClr val="FFFFCC">
                        <a:alpha val="20000"/>
                      </a:srgbClr>
                    </a:solidFill>
                  </a:tcPr>
                </a:tc>
                <a:tc>
                  <a:txBody>
                    <a:bodyPr/>
                    <a:lstStyle/>
                    <a:p>
                      <a:pPr algn="l"/>
                      <a:r>
                        <a:rPr lang="de-DE" sz="1300" b="0" dirty="0" err="1" smtClean="0">
                          <a:latin typeface="Verdana" pitchFamily="34" charset="0"/>
                          <a:ea typeface="Verdana" pitchFamily="34" charset="0"/>
                          <a:cs typeface="Verdana" pitchFamily="34" charset="0"/>
                        </a:rPr>
                        <a:t>Mindmap</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Lückentext</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Wortfeld</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Lernplakat</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err="1" smtClean="0">
                          <a:latin typeface="Verdana" pitchFamily="34" charset="0"/>
                          <a:ea typeface="Verdana" pitchFamily="34" charset="0"/>
                          <a:cs typeface="Verdana" pitchFamily="34" charset="0"/>
                        </a:rPr>
                        <a:t>Conzeptmap</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Memory</a:t>
                      </a:r>
                    </a:p>
                  </a:txBody>
                  <a:tcPr>
                    <a:solidFill>
                      <a:srgbClr val="FFFFCC"/>
                    </a:solidFill>
                  </a:tcPr>
                </a:tc>
              </a:tr>
              <a:tr h="370840">
                <a:tc>
                  <a:txBody>
                    <a:bodyPr/>
                    <a:lstStyle/>
                    <a:p>
                      <a:pPr algn="l"/>
                      <a:r>
                        <a:rPr lang="de-DE" sz="1300" b="0" dirty="0" smtClean="0">
                          <a:latin typeface="Verdana" pitchFamily="34" charset="0"/>
                          <a:ea typeface="Verdana" pitchFamily="34" charset="0"/>
                          <a:cs typeface="Verdana" pitchFamily="34" charset="0"/>
                        </a:rPr>
                        <a:t>Wortgeländer</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Thesentopf</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Flussdiagramm</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Heißer Stuhl</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Textpuzzle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Filmleiste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Begriffsnetz</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Ketten-Quiz</a:t>
                      </a:r>
                    </a:p>
                  </a:txBody>
                  <a:tcPr>
                    <a:solidFill>
                      <a:srgbClr val="FFFFCC"/>
                    </a:solidFill>
                  </a:tcPr>
                </a:tc>
              </a:tr>
              <a:tr h="370840">
                <a:tc>
                  <a:txBody>
                    <a:bodyPr/>
                    <a:lstStyle/>
                    <a:p>
                      <a:pPr algn="l"/>
                      <a:r>
                        <a:rPr lang="de-DE" sz="1300" b="0" dirty="0" smtClean="0">
                          <a:latin typeface="Verdana" pitchFamily="34" charset="0"/>
                          <a:ea typeface="Verdana" pitchFamily="34" charset="0"/>
                          <a:cs typeface="Verdana" pitchFamily="34" charset="0"/>
                        </a:rPr>
                        <a:t>Satzmuster</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Dialog</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Zuordnung</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Stille Post</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Fragemuster</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Archive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err="1" smtClean="0">
                          <a:latin typeface="Verdana" pitchFamily="34" charset="0"/>
                          <a:ea typeface="Verdana" pitchFamily="34" charset="0"/>
                          <a:cs typeface="Verdana" pitchFamily="34" charset="0"/>
                        </a:rPr>
                        <a:t>Kärtchentisch</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Domino</a:t>
                      </a:r>
                    </a:p>
                  </a:txBody>
                  <a:tcPr>
                    <a:solidFill>
                      <a:srgbClr val="FFFFCC"/>
                    </a:solidFill>
                  </a:tcPr>
                </a:tc>
              </a:tr>
              <a:tr h="370840">
                <a:tc>
                  <a:txBody>
                    <a:bodyPr/>
                    <a:lstStyle/>
                    <a:p>
                      <a:pPr algn="l"/>
                      <a:r>
                        <a:rPr lang="de-DE" sz="1300" b="0" dirty="0" smtClean="0">
                          <a:latin typeface="Verdana" pitchFamily="34" charset="0"/>
                          <a:ea typeface="Verdana" pitchFamily="34" charset="0"/>
                          <a:cs typeface="Verdana" pitchFamily="34" charset="0"/>
                        </a:rPr>
                        <a:t>Sprechblasen</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Schaufenster-bummel</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Kartenabfrage</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Partner-Kärtchen</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Bildergeschichte</a:t>
                      </a:r>
                      <a:endParaRPr lang="de-DE" sz="1300" b="0" dirty="0">
                        <a:latin typeface="Verdana" pitchFamily="34" charset="0"/>
                        <a:ea typeface="Verdana" pitchFamily="34" charset="0"/>
                        <a:cs typeface="Verdana" pitchFamily="34" charset="0"/>
                      </a:endParaRPr>
                    </a:p>
                  </a:txBody>
                  <a:tcPr>
                    <a:solidFill>
                      <a:schemeClr val="bg1"/>
                    </a:solidFill>
                  </a:tcPr>
                </a:tc>
                <a:tc>
                  <a:txBody>
                    <a:bodyPr/>
                    <a:lstStyle/>
                    <a:p>
                      <a:pPr algn="l"/>
                      <a:r>
                        <a:rPr lang="de-DE" sz="1300" b="0" dirty="0" smtClean="0">
                          <a:latin typeface="Verdana" pitchFamily="34" charset="0"/>
                          <a:ea typeface="Verdana" pitchFamily="34" charset="0"/>
                          <a:cs typeface="Verdana" pitchFamily="34" charset="0"/>
                        </a:rPr>
                        <a:t>Aushandeln</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Bildsequenz</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Kreuzworträtsel</a:t>
                      </a:r>
                      <a:endParaRPr lang="de-DE" sz="1300" b="0" dirty="0">
                        <a:latin typeface="Verdana" pitchFamily="34" charset="0"/>
                        <a:ea typeface="Verdana" pitchFamily="34" charset="0"/>
                        <a:cs typeface="Verdana" pitchFamily="34" charset="0"/>
                      </a:endParaRPr>
                    </a:p>
                  </a:txBody>
                  <a:tcPr>
                    <a:solidFill>
                      <a:srgbClr val="FFFFCC"/>
                    </a:solidFill>
                  </a:tcPr>
                </a:tc>
              </a:tr>
            </a:tbl>
          </a:graphicData>
        </a:graphic>
      </p:graphicFrame>
      <p:sp>
        <p:nvSpPr>
          <p:cNvPr id="9" name="Rechteck 8"/>
          <p:cNvSpPr/>
          <p:nvPr/>
        </p:nvSpPr>
        <p:spPr>
          <a:xfrm>
            <a:off x="1187624" y="5157192"/>
            <a:ext cx="1728192"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Verdana" pitchFamily="34" charset="0"/>
                <a:ea typeface="Verdana" pitchFamily="34" charset="0"/>
                <a:cs typeface="Verdana" pitchFamily="34" charset="0"/>
              </a:rPr>
              <a:t>Bildergeschichte</a:t>
            </a:r>
            <a:endParaRPr lang="de-DE" sz="1400" dirty="0">
              <a:solidFill>
                <a:schemeClr val="tx1"/>
              </a:solidFill>
            </a:endParaRPr>
          </a:p>
        </p:txBody>
      </p:sp>
      <p:sp>
        <p:nvSpPr>
          <p:cNvPr id="10" name="Rechteck 9"/>
          <p:cNvSpPr/>
          <p:nvPr/>
        </p:nvSpPr>
        <p:spPr>
          <a:xfrm>
            <a:off x="1187624" y="4653136"/>
            <a:ext cx="1728192"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chemeClr val="tx1"/>
                </a:solidFill>
                <a:latin typeface="Verdana" pitchFamily="34" charset="0"/>
                <a:ea typeface="Verdana" pitchFamily="34" charset="0"/>
                <a:cs typeface="Verdana" pitchFamily="34" charset="0"/>
              </a:rPr>
              <a:t>Sprechblasen</a:t>
            </a:r>
            <a:endParaRPr lang="de-DE" sz="1400" dirty="0">
              <a:solidFill>
                <a:schemeClr val="tx1"/>
              </a:solidFill>
            </a:endParaRPr>
          </a:p>
        </p:txBody>
      </p:sp>
      <p:sp>
        <p:nvSpPr>
          <p:cNvPr id="11"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44" y="1832630"/>
            <a:ext cx="3238272" cy="2028418"/>
          </a:xfrm>
          <a:prstGeom prst="rect">
            <a:avLst/>
          </a:prstGeom>
          <a:noFill/>
          <a:effectLst>
            <a:outerShdw blurRad="457200" dist="38100" dir="2700000" sx="105000" sy="105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feld 5"/>
          <p:cNvSpPr txBox="1">
            <a:spLocks noChangeArrowheads="1"/>
          </p:cNvSpPr>
          <p:nvPr/>
        </p:nvSpPr>
        <p:spPr bwMode="auto">
          <a:xfrm>
            <a:off x="1547664" y="642938"/>
            <a:ext cx="6588663" cy="954107"/>
          </a:xfrm>
          <a:prstGeom prst="rect">
            <a:avLst/>
          </a:prstGeom>
          <a:noFill/>
          <a:ln w="9525">
            <a:noFill/>
            <a:miter lim="800000"/>
            <a:headEnd/>
            <a:tailEnd/>
          </a:ln>
        </p:spPr>
        <p:txBody>
          <a:bodyPr wrap="none">
            <a:spAutoFit/>
          </a:bodyPr>
          <a:lstStyle/>
          <a:p>
            <a:pPr algn="ctr"/>
            <a:r>
              <a:rPr lang="de-DE" sz="2800" dirty="0" smtClean="0">
                <a:latin typeface="Verdana" pitchFamily="34" charset="0"/>
              </a:rPr>
              <a:t>Drei Beispiele auf den ausgeteilten </a:t>
            </a:r>
            <a:br>
              <a:rPr lang="de-DE" sz="2800" dirty="0" smtClean="0">
                <a:latin typeface="Verdana" pitchFamily="34" charset="0"/>
              </a:rPr>
            </a:br>
            <a:r>
              <a:rPr lang="de-DE" sz="2800" dirty="0" smtClean="0">
                <a:latin typeface="Verdana" pitchFamily="34" charset="0"/>
              </a:rPr>
              <a:t>Arbeitsblättern</a:t>
            </a:r>
            <a:endParaRPr lang="de-DE" sz="2800" dirty="0"/>
          </a:p>
        </p:txBody>
      </p:sp>
      <p:pic>
        <p:nvPicPr>
          <p:cNvPr id="5"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1026" name="Picture 2" descr="C:\Users\lutz\Desktop\2013_N_BinnenDiff\DuS Stoffkreislauf.jpg"/>
          <p:cNvPicPr>
            <a:picLocks noChangeAspect="1" noChangeArrowheads="1"/>
          </p:cNvPicPr>
          <p:nvPr/>
        </p:nvPicPr>
        <p:blipFill>
          <a:blip r:embed="rId4" cstate="print"/>
          <a:srcRect/>
          <a:stretch>
            <a:fillRect/>
          </a:stretch>
        </p:blipFill>
        <p:spPr bwMode="auto">
          <a:xfrm>
            <a:off x="2987824" y="2636912"/>
            <a:ext cx="2951091" cy="2087143"/>
          </a:xfrm>
          <a:prstGeom prst="rect">
            <a:avLst/>
          </a:prstGeom>
          <a:noFill/>
          <a:effectLst>
            <a:outerShdw blurRad="457200" dist="38100" dir="2700000" sx="105000" sy="105000" algn="tl" rotWithShape="0">
              <a:prstClr val="black">
                <a:alpha val="40000"/>
              </a:prstClr>
            </a:outerShdw>
          </a:effectLst>
        </p:spPr>
      </p:pic>
      <p:pic>
        <p:nvPicPr>
          <p:cNvPr id="11" name="Grafik 10" descr="http://upload.wikimedia.org/wikipedia/commons/f/f6/Phasendiagramm_Wasser.png"/>
          <p:cNvPicPr/>
          <p:nvPr/>
        </p:nvPicPr>
        <p:blipFill>
          <a:blip r:embed="rId5" cstate="print"/>
          <a:srcRect/>
          <a:stretch>
            <a:fillRect/>
          </a:stretch>
        </p:blipFill>
        <p:spPr bwMode="auto">
          <a:xfrm>
            <a:off x="4716016" y="3861048"/>
            <a:ext cx="3384376" cy="2124171"/>
          </a:xfrm>
          <a:prstGeom prst="rect">
            <a:avLst/>
          </a:prstGeom>
          <a:noFill/>
          <a:effectLst>
            <a:outerShdw blurRad="457200" dist="38100" dir="2700000" sx="105000" sy="105000" algn="tl" rotWithShape="0">
              <a:prstClr val="black">
                <a:alpha val="40000"/>
              </a:prstClr>
            </a:outerShdw>
          </a:effectLst>
        </p:spPr>
      </p:pic>
      <p:sp>
        <p:nvSpPr>
          <p:cNvPr id="12" name="Rechteck 11"/>
          <p:cNvSpPr/>
          <p:nvPr/>
        </p:nvSpPr>
        <p:spPr>
          <a:xfrm>
            <a:off x="683568" y="4869160"/>
            <a:ext cx="3744416" cy="1323439"/>
          </a:xfrm>
          <a:prstGeom prst="rect">
            <a:avLst/>
          </a:prstGeom>
        </p:spPr>
        <p:txBody>
          <a:bodyPr wrap="square">
            <a:spAutoFit/>
          </a:bodyPr>
          <a:lstStyle/>
          <a:p>
            <a:r>
              <a:rPr lang="de-DE" sz="2000" dirty="0" smtClean="0">
                <a:latin typeface="Verdana" pitchFamily="34" charset="0"/>
                <a:ea typeface="Verdana" pitchFamily="34" charset="0"/>
                <a:cs typeface="Verdana" pitchFamily="34" charset="0"/>
              </a:rPr>
              <a:t>Förderung </a:t>
            </a:r>
            <a:r>
              <a:rPr lang="de-DE" sz="2000" dirty="0" err="1" smtClean="0">
                <a:latin typeface="Verdana" pitchFamily="34" charset="0"/>
                <a:ea typeface="Verdana" pitchFamily="34" charset="0"/>
                <a:cs typeface="Verdana" pitchFamily="34" charset="0"/>
              </a:rPr>
              <a:t>bereichs</a:t>
            </a:r>
            <a:r>
              <a:rPr lang="de-DE" sz="2000" dirty="0" smtClean="0">
                <a:latin typeface="Verdana" pitchFamily="34" charset="0"/>
                <a:ea typeface="Verdana" pitchFamily="34" charset="0"/>
                <a:cs typeface="Verdana" pitchFamily="34" charset="0"/>
              </a:rPr>
              <a:t>-</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spezifischer Lesefähigkeit:</a:t>
            </a:r>
          </a:p>
          <a:p>
            <a:r>
              <a:rPr lang="de-DE" sz="2000" dirty="0" smtClean="0">
                <a:latin typeface="Verdana" pitchFamily="34" charset="0"/>
                <a:ea typeface="Verdana" pitchFamily="34" charset="0"/>
                <a:cs typeface="Verdana" pitchFamily="34" charset="0"/>
              </a:rPr>
              <a:t>„Dekodierung“ &amp; „Wechsel </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der Darstellungsformen“ </a:t>
            </a:r>
            <a:endParaRPr lang="de-DE" sz="2000" dirty="0">
              <a:latin typeface="Verdana" pitchFamily="34" charset="0"/>
              <a:ea typeface="Verdana" pitchFamily="34" charset="0"/>
              <a:cs typeface="Verdana" pitchFamily="34" charset="0"/>
            </a:endParaRPr>
          </a:p>
        </p:txBody>
      </p:sp>
      <p:sp>
        <p:nvSpPr>
          <p:cNvPr id="13"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linds(horizontal)">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1259632" y="0"/>
            <a:ext cx="6737350" cy="1124744"/>
          </a:xfrm>
        </p:spPr>
        <p:txBody>
          <a:bodyPr/>
          <a:lstStyle/>
          <a:p>
            <a:pPr eaLnBrk="1" hangingPunct="1">
              <a:defRPr/>
            </a:pPr>
            <a:r>
              <a:rPr lang="de-DE" sz="3200" dirty="0" smtClean="0">
                <a:solidFill>
                  <a:schemeClr val="tx1"/>
                </a:solidFill>
                <a:latin typeface="Verdana" pitchFamily="34" charset="0"/>
              </a:rPr>
              <a:t>Methodenwerkzeuge</a:t>
            </a:r>
            <a:endParaRPr lang="de-DE" sz="3200" dirty="0" smtClean="0">
              <a:solidFill>
                <a:schemeClr val="tx1"/>
              </a:solidFill>
              <a:effectLst>
                <a:outerShdw blurRad="38100" dist="38100" dir="2700000" algn="tl">
                  <a:srgbClr val="C0C0C0"/>
                </a:outerShdw>
              </a:effectLst>
              <a:latin typeface="Verdana" pitchFamily="34" charset="0"/>
            </a:endParaRPr>
          </a:p>
        </p:txBody>
      </p:sp>
      <p:sp>
        <p:nvSpPr>
          <p:cNvPr id="8195" name="Rectangle 1028"/>
          <p:cNvSpPr>
            <a:spLocks noGrp="1" noChangeArrowheads="1"/>
          </p:cNvSpPr>
          <p:nvPr>
            <p:ph type="body" idx="1"/>
          </p:nvPr>
        </p:nvSpPr>
        <p:spPr>
          <a:xfrm>
            <a:off x="685800" y="1957388"/>
            <a:ext cx="7772400" cy="4114800"/>
          </a:xfrm>
          <a:noFill/>
        </p:spPr>
        <p:txBody>
          <a:bodyPr/>
          <a:lstStyle/>
          <a:p>
            <a:pPr eaLnBrk="1" hangingPunct="1">
              <a:buFontTx/>
              <a:buNone/>
            </a:pPr>
            <a:endParaRPr lang="de-DE" sz="1400" dirty="0" smtClean="0">
              <a:latin typeface="Arial Condensed Bold" pitchFamily="34" charset="0"/>
            </a:endParaRPr>
          </a:p>
          <a:p>
            <a:pPr eaLnBrk="1" hangingPunct="1"/>
            <a:endParaRPr lang="de-DE" sz="1400" dirty="0" smtClean="0">
              <a:latin typeface="Arial Condensed Bold" pitchFamily="34" charset="0"/>
            </a:endParaRPr>
          </a:p>
          <a:p>
            <a:pPr eaLnBrk="1" hangingPunct="1">
              <a:buFontTx/>
              <a:buNone/>
            </a:pPr>
            <a:endParaRPr lang="de-DE" sz="1400" dirty="0" smtClean="0">
              <a:latin typeface="Arial Condensed Bold" pitchFamily="34" charset="0"/>
            </a:endParaRPr>
          </a:p>
        </p:txBody>
      </p:sp>
      <p:pic>
        <p:nvPicPr>
          <p:cNvPr id="18"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graphicFrame>
        <p:nvGraphicFramePr>
          <p:cNvPr id="17" name="Tabelle 16"/>
          <p:cNvGraphicFramePr>
            <a:graphicFrameLocks noGrp="1"/>
          </p:cNvGraphicFramePr>
          <p:nvPr/>
        </p:nvGraphicFramePr>
        <p:xfrm>
          <a:off x="1187624" y="1556792"/>
          <a:ext cx="6912768" cy="3967480"/>
        </p:xfrm>
        <a:graphic>
          <a:graphicData uri="http://schemas.openxmlformats.org/drawingml/2006/table">
            <a:tbl>
              <a:tblPr firstRow="1" bandRow="1">
                <a:tableStyleId>{ED083AE6-46FA-4A59-8FB0-9F97EB10719F}</a:tableStyleId>
              </a:tblPr>
              <a:tblGrid>
                <a:gridCol w="1728192"/>
                <a:gridCol w="1728192"/>
                <a:gridCol w="1728192"/>
                <a:gridCol w="1728192"/>
              </a:tblGrid>
              <a:tr h="750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zur Unterstützung fachsprachlich angemessener Formulierung</a:t>
                      </a:r>
                      <a:endParaRPr lang="de-DE" sz="1300" b="0" dirty="0">
                        <a:latin typeface="Verdana" pitchFamily="34" charset="0"/>
                        <a:ea typeface="Verdana" pitchFamily="34" charset="0"/>
                        <a:cs typeface="Verdana" pitchFamily="34" charset="0"/>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zur Erarbeitung und Kommunikation fachlicher Inhalte</a:t>
                      </a:r>
                      <a:endParaRPr lang="de-DE" sz="1300" b="0" dirty="0">
                        <a:latin typeface="Verdana" pitchFamily="34" charset="0"/>
                        <a:ea typeface="Verdana" pitchFamily="34" charset="0"/>
                        <a:cs typeface="Verdana" pitchFamily="34" charset="0"/>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kern="1200" dirty="0" smtClean="0">
                          <a:solidFill>
                            <a:schemeClr val="tx1"/>
                          </a:solidFill>
                          <a:latin typeface="Verdana" pitchFamily="34" charset="0"/>
                          <a:ea typeface="Verdana" pitchFamily="34" charset="0"/>
                          <a:cs typeface="Verdana" pitchFamily="34" charset="0"/>
                        </a:rPr>
                        <a:t>zur Strukturierung und </a:t>
                      </a:r>
                      <a:r>
                        <a:rPr lang="de-DE" sz="1300" b="0" kern="1200" dirty="0" err="1" smtClean="0">
                          <a:solidFill>
                            <a:schemeClr val="tx1"/>
                          </a:solidFill>
                          <a:latin typeface="Verdana" pitchFamily="34" charset="0"/>
                          <a:ea typeface="Verdana" pitchFamily="34" charset="0"/>
                          <a:cs typeface="Verdana" pitchFamily="34" charset="0"/>
                        </a:rPr>
                        <a:t>Hierarchisie-rung</a:t>
                      </a:r>
                      <a:r>
                        <a:rPr lang="de-DE" sz="1300" b="0" kern="1200" dirty="0" smtClean="0">
                          <a:solidFill>
                            <a:schemeClr val="tx1"/>
                          </a:solidFill>
                          <a:latin typeface="Verdana" pitchFamily="34" charset="0"/>
                          <a:ea typeface="Verdana" pitchFamily="34" charset="0"/>
                          <a:cs typeface="Verdana" pitchFamily="34" charset="0"/>
                        </a:rPr>
                        <a:t> vorhandener Kenntnisse</a:t>
                      </a: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kern="1200" dirty="0" smtClean="0">
                          <a:solidFill>
                            <a:schemeClr val="tx1"/>
                          </a:solidFill>
                          <a:latin typeface="Verdana" pitchFamily="34" charset="0"/>
                          <a:ea typeface="Verdana" pitchFamily="34" charset="0"/>
                          <a:cs typeface="Verdana" pitchFamily="34" charset="0"/>
                        </a:rPr>
                        <a:t>zur Wiederholung, Festigung und Vertiefung</a:t>
                      </a:r>
                    </a:p>
                  </a:txBody>
                  <a:tcPr>
                    <a:solidFill>
                      <a:srgbClr val="FFFF0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Wortliste</a:t>
                      </a:r>
                    </a:p>
                  </a:txBody>
                  <a:tcPr>
                    <a:solidFill>
                      <a:srgbClr val="FFFFC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Kugellager</a:t>
                      </a:r>
                    </a:p>
                  </a:txBody>
                  <a:tcPr>
                    <a:solidFill>
                      <a:srgbClr val="FFFFCC">
                        <a:alpha val="20000"/>
                      </a:srgbClr>
                    </a:solidFill>
                  </a:tcPr>
                </a:tc>
                <a:tc>
                  <a:txBody>
                    <a:bodyPr/>
                    <a:lstStyle/>
                    <a:p>
                      <a:pPr algn="l"/>
                      <a:r>
                        <a:rPr lang="de-DE" sz="1300" b="0" dirty="0" err="1" smtClean="0">
                          <a:latin typeface="Verdana" pitchFamily="34" charset="0"/>
                          <a:ea typeface="Verdana" pitchFamily="34" charset="0"/>
                          <a:cs typeface="Verdana" pitchFamily="34" charset="0"/>
                        </a:rPr>
                        <a:t>Mindmap</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Lückentext</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Wortfeld</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Lernplakat</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err="1" smtClean="0">
                          <a:latin typeface="Verdana" pitchFamily="34" charset="0"/>
                          <a:ea typeface="Verdana" pitchFamily="34" charset="0"/>
                          <a:cs typeface="Verdana" pitchFamily="34" charset="0"/>
                        </a:rPr>
                        <a:t>Conzeptmap</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Memory</a:t>
                      </a:r>
                    </a:p>
                  </a:txBody>
                  <a:tcPr>
                    <a:solidFill>
                      <a:srgbClr val="FFFFCC"/>
                    </a:solidFill>
                  </a:tcPr>
                </a:tc>
              </a:tr>
              <a:tr h="370840">
                <a:tc>
                  <a:txBody>
                    <a:bodyPr/>
                    <a:lstStyle/>
                    <a:p>
                      <a:pPr algn="l"/>
                      <a:r>
                        <a:rPr lang="de-DE" sz="1300" b="0" dirty="0" smtClean="0">
                          <a:latin typeface="Verdana" pitchFamily="34" charset="0"/>
                          <a:ea typeface="Verdana" pitchFamily="34" charset="0"/>
                          <a:cs typeface="Verdana" pitchFamily="34" charset="0"/>
                        </a:rPr>
                        <a:t>Wortgeländer</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Thesentopf</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Flussdiagramm</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Heißer Stuhl</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Textpuzzle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Filmleiste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Begriffsnetz</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Ketten-Quiz</a:t>
                      </a:r>
                    </a:p>
                  </a:txBody>
                  <a:tcPr>
                    <a:solidFill>
                      <a:srgbClr val="FFFFCC"/>
                    </a:solidFill>
                  </a:tcPr>
                </a:tc>
              </a:tr>
              <a:tr h="370840">
                <a:tc>
                  <a:txBody>
                    <a:bodyPr/>
                    <a:lstStyle/>
                    <a:p>
                      <a:pPr algn="l"/>
                      <a:r>
                        <a:rPr lang="de-DE" sz="1300" b="0" dirty="0" smtClean="0">
                          <a:latin typeface="Verdana" pitchFamily="34" charset="0"/>
                          <a:ea typeface="Verdana" pitchFamily="34" charset="0"/>
                          <a:cs typeface="Verdana" pitchFamily="34" charset="0"/>
                        </a:rPr>
                        <a:t>Satzmuster</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Dialog</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Zuordnung</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Stille Post</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Fragemuster</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Archive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err="1" smtClean="0">
                          <a:latin typeface="Verdana" pitchFamily="34" charset="0"/>
                          <a:ea typeface="Verdana" pitchFamily="34" charset="0"/>
                          <a:cs typeface="Verdana" pitchFamily="34" charset="0"/>
                        </a:rPr>
                        <a:t>Kärtchentisch</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Domino</a:t>
                      </a:r>
                    </a:p>
                  </a:txBody>
                  <a:tcPr>
                    <a:solidFill>
                      <a:srgbClr val="FFFFCC"/>
                    </a:solidFill>
                  </a:tcPr>
                </a:tc>
              </a:tr>
              <a:tr h="370840">
                <a:tc>
                  <a:txBody>
                    <a:bodyPr/>
                    <a:lstStyle/>
                    <a:p>
                      <a:pPr algn="l"/>
                      <a:r>
                        <a:rPr lang="de-DE" sz="1300" b="0" dirty="0" smtClean="0">
                          <a:latin typeface="Verdana" pitchFamily="34" charset="0"/>
                          <a:ea typeface="Verdana" pitchFamily="34" charset="0"/>
                          <a:cs typeface="Verdana" pitchFamily="34" charset="0"/>
                        </a:rPr>
                        <a:t>Sprechblasen</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Schaufenster-bummel</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Kartenabfrage</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Partner-Kärtchen</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Bildergeschichte</a:t>
                      </a:r>
                      <a:endParaRPr lang="de-DE" sz="1300" b="0" dirty="0">
                        <a:latin typeface="Verdana" pitchFamily="34" charset="0"/>
                        <a:ea typeface="Verdana" pitchFamily="34" charset="0"/>
                        <a:cs typeface="Verdana" pitchFamily="34" charset="0"/>
                      </a:endParaRPr>
                    </a:p>
                  </a:txBody>
                  <a:tcPr>
                    <a:solidFill>
                      <a:schemeClr val="bg1"/>
                    </a:solidFill>
                  </a:tcPr>
                </a:tc>
                <a:tc>
                  <a:txBody>
                    <a:bodyPr/>
                    <a:lstStyle/>
                    <a:p>
                      <a:pPr algn="l"/>
                      <a:r>
                        <a:rPr lang="de-DE" sz="1300" b="0" dirty="0" smtClean="0">
                          <a:latin typeface="Verdana" pitchFamily="34" charset="0"/>
                          <a:ea typeface="Verdana" pitchFamily="34" charset="0"/>
                          <a:cs typeface="Verdana" pitchFamily="34" charset="0"/>
                        </a:rPr>
                        <a:t>Aushandeln</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Bildsequenz</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Kreuzworträtsel</a:t>
                      </a:r>
                      <a:endParaRPr lang="de-DE" sz="1300" b="0" dirty="0">
                        <a:latin typeface="Verdana" pitchFamily="34" charset="0"/>
                        <a:ea typeface="Verdana" pitchFamily="34" charset="0"/>
                        <a:cs typeface="Verdana" pitchFamily="34" charset="0"/>
                      </a:endParaRPr>
                    </a:p>
                  </a:txBody>
                  <a:tcPr>
                    <a:solidFill>
                      <a:srgbClr val="FFFFCC"/>
                    </a:solidFill>
                  </a:tcPr>
                </a:tc>
              </a:tr>
            </a:tbl>
          </a:graphicData>
        </a:graphic>
      </p:graphicFrame>
      <p:sp>
        <p:nvSpPr>
          <p:cNvPr id="9" name="Rechteck 8"/>
          <p:cNvSpPr/>
          <p:nvPr/>
        </p:nvSpPr>
        <p:spPr>
          <a:xfrm>
            <a:off x="1187624" y="5157192"/>
            <a:ext cx="1728192"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Verdana" pitchFamily="34" charset="0"/>
                <a:ea typeface="Verdana" pitchFamily="34" charset="0"/>
                <a:cs typeface="Verdana" pitchFamily="34" charset="0"/>
              </a:rPr>
              <a:t>Bildergeschichte</a:t>
            </a:r>
            <a:endParaRPr lang="de-DE" sz="1400" dirty="0">
              <a:solidFill>
                <a:schemeClr val="tx1"/>
              </a:solidFill>
            </a:endParaRPr>
          </a:p>
        </p:txBody>
      </p:sp>
      <p:sp>
        <p:nvSpPr>
          <p:cNvPr id="10" name="Rechteck 9"/>
          <p:cNvSpPr/>
          <p:nvPr/>
        </p:nvSpPr>
        <p:spPr>
          <a:xfrm>
            <a:off x="1187624" y="4653136"/>
            <a:ext cx="1728192"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chemeClr val="tx1"/>
                </a:solidFill>
                <a:latin typeface="Verdana" pitchFamily="34" charset="0"/>
                <a:ea typeface="Verdana" pitchFamily="34" charset="0"/>
                <a:cs typeface="Verdana" pitchFamily="34" charset="0"/>
              </a:rPr>
              <a:t>Sprechblasen</a:t>
            </a:r>
            <a:endParaRPr lang="de-DE" sz="1400" dirty="0">
              <a:solidFill>
                <a:schemeClr val="tx1"/>
              </a:solidFill>
            </a:endParaRPr>
          </a:p>
        </p:txBody>
      </p:sp>
      <p:sp>
        <p:nvSpPr>
          <p:cNvPr id="11" name="Rechteck 10"/>
          <p:cNvSpPr/>
          <p:nvPr/>
        </p:nvSpPr>
        <p:spPr>
          <a:xfrm>
            <a:off x="4644008" y="3933056"/>
            <a:ext cx="1728192"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chemeClr val="tx1"/>
                </a:solidFill>
                <a:latin typeface="Verdana" pitchFamily="34" charset="0"/>
                <a:ea typeface="Verdana" pitchFamily="34" charset="0"/>
                <a:cs typeface="Verdana" pitchFamily="34" charset="0"/>
              </a:rPr>
              <a:t>Zuordnung</a:t>
            </a:r>
            <a:endParaRPr lang="de-DE" sz="1400" dirty="0">
              <a:solidFill>
                <a:schemeClr val="tx1"/>
              </a:solidFill>
            </a:endParaRPr>
          </a:p>
        </p:txBody>
      </p:sp>
      <p:sp>
        <p:nvSpPr>
          <p:cNvPr id="12"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idx="4294967295"/>
          </p:nvPr>
        </p:nvSpPr>
        <p:spPr>
          <a:xfrm>
            <a:off x="571500" y="500063"/>
            <a:ext cx="7772400" cy="1143000"/>
          </a:xfrm>
        </p:spPr>
        <p:txBody>
          <a:bodyPr/>
          <a:lstStyle/>
          <a:p>
            <a:r>
              <a:rPr lang="de-DE" dirty="0" smtClean="0">
                <a:latin typeface="Verdana" pitchFamily="34" charset="0"/>
              </a:rPr>
              <a:t>Zuordnung</a:t>
            </a:r>
          </a:p>
        </p:txBody>
      </p:sp>
      <p:pic>
        <p:nvPicPr>
          <p:cNvPr id="12291" name="Picture 3"/>
          <p:cNvPicPr>
            <a:picLocks noChangeAspect="1" noChangeArrowheads="1"/>
          </p:cNvPicPr>
          <p:nvPr/>
        </p:nvPicPr>
        <p:blipFill>
          <a:blip r:embed="rId2" cstate="print"/>
          <a:srcRect/>
          <a:stretch>
            <a:fillRect/>
          </a:stretch>
        </p:blipFill>
        <p:spPr bwMode="auto">
          <a:xfrm>
            <a:off x="1204913" y="1535113"/>
            <a:ext cx="6724650" cy="4751387"/>
          </a:xfrm>
          <a:prstGeom prst="rect">
            <a:avLst/>
          </a:prstGeom>
          <a:noFill/>
          <a:ln w="9525">
            <a:noFill/>
            <a:miter lim="800000"/>
            <a:headEnd/>
            <a:tailEnd/>
          </a:ln>
        </p:spPr>
      </p:pic>
      <p:pic>
        <p:nvPicPr>
          <p:cNvPr id="5"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1259632" y="0"/>
            <a:ext cx="6737350" cy="1124744"/>
          </a:xfrm>
        </p:spPr>
        <p:txBody>
          <a:bodyPr/>
          <a:lstStyle/>
          <a:p>
            <a:pPr eaLnBrk="1" hangingPunct="1">
              <a:defRPr/>
            </a:pPr>
            <a:r>
              <a:rPr lang="de-DE" sz="3200" dirty="0" smtClean="0">
                <a:solidFill>
                  <a:schemeClr val="tx1"/>
                </a:solidFill>
                <a:latin typeface="Verdana" pitchFamily="34" charset="0"/>
              </a:rPr>
              <a:t>Methodenwerkzeuge</a:t>
            </a:r>
            <a:endParaRPr lang="de-DE" sz="3200" dirty="0" smtClean="0">
              <a:solidFill>
                <a:schemeClr val="tx1"/>
              </a:solidFill>
              <a:effectLst>
                <a:outerShdw blurRad="38100" dist="38100" dir="2700000" algn="tl">
                  <a:srgbClr val="C0C0C0"/>
                </a:outerShdw>
              </a:effectLst>
              <a:latin typeface="Verdana" pitchFamily="34" charset="0"/>
            </a:endParaRPr>
          </a:p>
        </p:txBody>
      </p:sp>
      <p:sp>
        <p:nvSpPr>
          <p:cNvPr id="8195" name="Rectangle 1028"/>
          <p:cNvSpPr>
            <a:spLocks noGrp="1" noChangeArrowheads="1"/>
          </p:cNvSpPr>
          <p:nvPr>
            <p:ph type="body" idx="1"/>
          </p:nvPr>
        </p:nvSpPr>
        <p:spPr>
          <a:xfrm>
            <a:off x="685800" y="1957388"/>
            <a:ext cx="7772400" cy="4114800"/>
          </a:xfrm>
          <a:noFill/>
        </p:spPr>
        <p:txBody>
          <a:bodyPr/>
          <a:lstStyle/>
          <a:p>
            <a:pPr eaLnBrk="1" hangingPunct="1">
              <a:buFontTx/>
              <a:buNone/>
            </a:pPr>
            <a:endParaRPr lang="de-DE" sz="1400" dirty="0" smtClean="0">
              <a:latin typeface="Arial Condensed Bold" pitchFamily="34" charset="0"/>
            </a:endParaRPr>
          </a:p>
          <a:p>
            <a:pPr eaLnBrk="1" hangingPunct="1"/>
            <a:endParaRPr lang="de-DE" sz="1400" dirty="0" smtClean="0">
              <a:latin typeface="Arial Condensed Bold" pitchFamily="34" charset="0"/>
            </a:endParaRPr>
          </a:p>
          <a:p>
            <a:pPr eaLnBrk="1" hangingPunct="1">
              <a:buFontTx/>
              <a:buNone/>
            </a:pPr>
            <a:endParaRPr lang="de-DE" sz="1400" dirty="0" smtClean="0">
              <a:latin typeface="Arial Condensed Bold" pitchFamily="34" charset="0"/>
            </a:endParaRPr>
          </a:p>
        </p:txBody>
      </p:sp>
      <p:pic>
        <p:nvPicPr>
          <p:cNvPr id="18"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graphicFrame>
        <p:nvGraphicFramePr>
          <p:cNvPr id="17" name="Tabelle 16"/>
          <p:cNvGraphicFramePr>
            <a:graphicFrameLocks noGrp="1"/>
          </p:cNvGraphicFramePr>
          <p:nvPr/>
        </p:nvGraphicFramePr>
        <p:xfrm>
          <a:off x="1187624" y="1556792"/>
          <a:ext cx="6912768" cy="3967480"/>
        </p:xfrm>
        <a:graphic>
          <a:graphicData uri="http://schemas.openxmlformats.org/drawingml/2006/table">
            <a:tbl>
              <a:tblPr firstRow="1" bandRow="1">
                <a:tableStyleId>{ED083AE6-46FA-4A59-8FB0-9F97EB10719F}</a:tableStyleId>
              </a:tblPr>
              <a:tblGrid>
                <a:gridCol w="1728192"/>
                <a:gridCol w="1728192"/>
                <a:gridCol w="1728192"/>
                <a:gridCol w="1728192"/>
              </a:tblGrid>
              <a:tr h="750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zur Unterstützung fachsprachlich angemessener Formulierung</a:t>
                      </a:r>
                      <a:endParaRPr lang="de-DE" sz="1300" b="0" dirty="0">
                        <a:latin typeface="Verdana" pitchFamily="34" charset="0"/>
                        <a:ea typeface="Verdana" pitchFamily="34" charset="0"/>
                        <a:cs typeface="Verdana" pitchFamily="34" charset="0"/>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zur Erarbeitung und Kommunikation fachlicher Inhalte</a:t>
                      </a:r>
                      <a:endParaRPr lang="de-DE" sz="1300" b="0" dirty="0">
                        <a:latin typeface="Verdana" pitchFamily="34" charset="0"/>
                        <a:ea typeface="Verdana" pitchFamily="34" charset="0"/>
                        <a:cs typeface="Verdana" pitchFamily="34" charset="0"/>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kern="1200" dirty="0" smtClean="0">
                          <a:solidFill>
                            <a:schemeClr val="tx1"/>
                          </a:solidFill>
                          <a:latin typeface="Verdana" pitchFamily="34" charset="0"/>
                          <a:ea typeface="Verdana" pitchFamily="34" charset="0"/>
                          <a:cs typeface="Verdana" pitchFamily="34" charset="0"/>
                        </a:rPr>
                        <a:t>zur Strukturierung und </a:t>
                      </a:r>
                      <a:r>
                        <a:rPr lang="de-DE" sz="1300" b="0" kern="1200" dirty="0" err="1" smtClean="0">
                          <a:solidFill>
                            <a:schemeClr val="tx1"/>
                          </a:solidFill>
                          <a:latin typeface="Verdana" pitchFamily="34" charset="0"/>
                          <a:ea typeface="Verdana" pitchFamily="34" charset="0"/>
                          <a:cs typeface="Verdana" pitchFamily="34" charset="0"/>
                        </a:rPr>
                        <a:t>Hierarchisie-rung</a:t>
                      </a:r>
                      <a:r>
                        <a:rPr lang="de-DE" sz="1300" b="0" kern="1200" dirty="0" smtClean="0">
                          <a:solidFill>
                            <a:schemeClr val="tx1"/>
                          </a:solidFill>
                          <a:latin typeface="Verdana" pitchFamily="34" charset="0"/>
                          <a:ea typeface="Verdana" pitchFamily="34" charset="0"/>
                          <a:cs typeface="Verdana" pitchFamily="34" charset="0"/>
                        </a:rPr>
                        <a:t> vorhandener Kenntnisse</a:t>
                      </a: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kern="1200" dirty="0" smtClean="0">
                          <a:solidFill>
                            <a:schemeClr val="tx1"/>
                          </a:solidFill>
                          <a:latin typeface="Verdana" pitchFamily="34" charset="0"/>
                          <a:ea typeface="Verdana" pitchFamily="34" charset="0"/>
                          <a:cs typeface="Verdana" pitchFamily="34" charset="0"/>
                        </a:rPr>
                        <a:t>zur Wiederholung, Festigung und Vertiefung</a:t>
                      </a:r>
                    </a:p>
                  </a:txBody>
                  <a:tcPr>
                    <a:solidFill>
                      <a:srgbClr val="FFFF0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Wortliste</a:t>
                      </a:r>
                    </a:p>
                  </a:txBody>
                  <a:tcPr>
                    <a:solidFill>
                      <a:srgbClr val="FFFFC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Kugellager</a:t>
                      </a:r>
                    </a:p>
                  </a:txBody>
                  <a:tcPr>
                    <a:solidFill>
                      <a:srgbClr val="FFFFCC">
                        <a:alpha val="20000"/>
                      </a:srgbClr>
                    </a:solidFill>
                  </a:tcPr>
                </a:tc>
                <a:tc>
                  <a:txBody>
                    <a:bodyPr/>
                    <a:lstStyle/>
                    <a:p>
                      <a:pPr algn="l"/>
                      <a:r>
                        <a:rPr lang="de-DE" sz="1300" b="0" dirty="0" err="1" smtClean="0">
                          <a:latin typeface="Verdana" pitchFamily="34" charset="0"/>
                          <a:ea typeface="Verdana" pitchFamily="34" charset="0"/>
                          <a:cs typeface="Verdana" pitchFamily="34" charset="0"/>
                        </a:rPr>
                        <a:t>Mindmap</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Lückentext</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Wortfeld</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Lernplakat</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err="1" smtClean="0">
                          <a:latin typeface="Verdana" pitchFamily="34" charset="0"/>
                          <a:ea typeface="Verdana" pitchFamily="34" charset="0"/>
                          <a:cs typeface="Verdana" pitchFamily="34" charset="0"/>
                        </a:rPr>
                        <a:t>Conzeptmap</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Memory</a:t>
                      </a:r>
                    </a:p>
                  </a:txBody>
                  <a:tcPr>
                    <a:solidFill>
                      <a:srgbClr val="FFFFCC"/>
                    </a:solidFill>
                  </a:tcPr>
                </a:tc>
              </a:tr>
              <a:tr h="370840">
                <a:tc>
                  <a:txBody>
                    <a:bodyPr/>
                    <a:lstStyle/>
                    <a:p>
                      <a:pPr algn="l"/>
                      <a:r>
                        <a:rPr lang="de-DE" sz="1300" b="0" dirty="0" smtClean="0">
                          <a:latin typeface="Verdana" pitchFamily="34" charset="0"/>
                          <a:ea typeface="Verdana" pitchFamily="34" charset="0"/>
                          <a:cs typeface="Verdana" pitchFamily="34" charset="0"/>
                        </a:rPr>
                        <a:t>Wortgeländer</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Thesentopf</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Flussdiagramm</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Heißer Stuhl</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Textpuzzle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Filmleiste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Begriffsnetz</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Ketten-Quiz</a:t>
                      </a:r>
                    </a:p>
                  </a:txBody>
                  <a:tcPr>
                    <a:solidFill>
                      <a:srgbClr val="FFFFCC"/>
                    </a:solidFill>
                  </a:tcPr>
                </a:tc>
              </a:tr>
              <a:tr h="370840">
                <a:tc>
                  <a:txBody>
                    <a:bodyPr/>
                    <a:lstStyle/>
                    <a:p>
                      <a:pPr algn="l"/>
                      <a:r>
                        <a:rPr lang="de-DE" sz="1300" b="0" dirty="0" smtClean="0">
                          <a:latin typeface="Verdana" pitchFamily="34" charset="0"/>
                          <a:ea typeface="Verdana" pitchFamily="34" charset="0"/>
                          <a:cs typeface="Verdana" pitchFamily="34" charset="0"/>
                        </a:rPr>
                        <a:t>Satzmuster</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Dialog</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Zuordnung</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Stille Post</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Fragemuster</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Archive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err="1" smtClean="0">
                          <a:latin typeface="Verdana" pitchFamily="34" charset="0"/>
                          <a:ea typeface="Verdana" pitchFamily="34" charset="0"/>
                          <a:cs typeface="Verdana" pitchFamily="34" charset="0"/>
                        </a:rPr>
                        <a:t>Kärtchentisch</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Domino</a:t>
                      </a:r>
                    </a:p>
                  </a:txBody>
                  <a:tcPr>
                    <a:solidFill>
                      <a:srgbClr val="FFFFCC"/>
                    </a:solidFill>
                  </a:tcPr>
                </a:tc>
              </a:tr>
              <a:tr h="370840">
                <a:tc>
                  <a:txBody>
                    <a:bodyPr/>
                    <a:lstStyle/>
                    <a:p>
                      <a:pPr algn="l"/>
                      <a:r>
                        <a:rPr lang="de-DE" sz="1300" b="0" dirty="0" smtClean="0">
                          <a:latin typeface="Verdana" pitchFamily="34" charset="0"/>
                          <a:ea typeface="Verdana" pitchFamily="34" charset="0"/>
                          <a:cs typeface="Verdana" pitchFamily="34" charset="0"/>
                        </a:rPr>
                        <a:t>Sprechblasen</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Schaufenster-bummel</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Kartenabfrage</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Partner-Kärtchen</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Bildergeschichte</a:t>
                      </a:r>
                      <a:endParaRPr lang="de-DE" sz="1300" b="0" dirty="0">
                        <a:latin typeface="Verdana" pitchFamily="34" charset="0"/>
                        <a:ea typeface="Verdana" pitchFamily="34" charset="0"/>
                        <a:cs typeface="Verdana" pitchFamily="34" charset="0"/>
                      </a:endParaRPr>
                    </a:p>
                  </a:txBody>
                  <a:tcPr>
                    <a:solidFill>
                      <a:schemeClr val="bg1"/>
                    </a:solidFill>
                  </a:tcPr>
                </a:tc>
                <a:tc>
                  <a:txBody>
                    <a:bodyPr/>
                    <a:lstStyle/>
                    <a:p>
                      <a:pPr algn="l"/>
                      <a:r>
                        <a:rPr lang="de-DE" sz="1300" b="0" dirty="0" smtClean="0">
                          <a:latin typeface="Verdana" pitchFamily="34" charset="0"/>
                          <a:ea typeface="Verdana" pitchFamily="34" charset="0"/>
                          <a:cs typeface="Verdana" pitchFamily="34" charset="0"/>
                        </a:rPr>
                        <a:t>Aushandeln</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Bildsequenz</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Kreuzworträtsel</a:t>
                      </a:r>
                      <a:endParaRPr lang="de-DE" sz="1300" b="0" dirty="0">
                        <a:latin typeface="Verdana" pitchFamily="34" charset="0"/>
                        <a:ea typeface="Verdana" pitchFamily="34" charset="0"/>
                        <a:cs typeface="Verdana" pitchFamily="34" charset="0"/>
                      </a:endParaRPr>
                    </a:p>
                  </a:txBody>
                  <a:tcPr>
                    <a:solidFill>
                      <a:srgbClr val="FFFFCC"/>
                    </a:solidFill>
                  </a:tcPr>
                </a:tc>
              </a:tr>
            </a:tbl>
          </a:graphicData>
        </a:graphic>
      </p:graphicFrame>
      <p:sp>
        <p:nvSpPr>
          <p:cNvPr id="9" name="Rechteck 8"/>
          <p:cNvSpPr/>
          <p:nvPr/>
        </p:nvSpPr>
        <p:spPr>
          <a:xfrm>
            <a:off x="1187624" y="5157192"/>
            <a:ext cx="1728192"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Verdana" pitchFamily="34" charset="0"/>
                <a:ea typeface="Verdana" pitchFamily="34" charset="0"/>
                <a:cs typeface="Verdana" pitchFamily="34" charset="0"/>
              </a:rPr>
              <a:t>Bildergeschichte</a:t>
            </a:r>
            <a:endParaRPr lang="de-DE" sz="1400" dirty="0">
              <a:solidFill>
                <a:schemeClr val="tx1"/>
              </a:solidFill>
            </a:endParaRPr>
          </a:p>
        </p:txBody>
      </p:sp>
      <p:sp>
        <p:nvSpPr>
          <p:cNvPr id="10" name="Rechteck 9"/>
          <p:cNvSpPr/>
          <p:nvPr/>
        </p:nvSpPr>
        <p:spPr>
          <a:xfrm>
            <a:off x="1187624" y="4653136"/>
            <a:ext cx="1728192"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chemeClr val="tx1"/>
                </a:solidFill>
                <a:latin typeface="Verdana" pitchFamily="34" charset="0"/>
                <a:ea typeface="Verdana" pitchFamily="34" charset="0"/>
                <a:cs typeface="Verdana" pitchFamily="34" charset="0"/>
              </a:rPr>
              <a:t>Sprechblasen</a:t>
            </a:r>
            <a:endParaRPr lang="de-DE" sz="1400" dirty="0">
              <a:solidFill>
                <a:schemeClr val="tx1"/>
              </a:solidFill>
            </a:endParaRPr>
          </a:p>
        </p:txBody>
      </p:sp>
      <p:sp>
        <p:nvSpPr>
          <p:cNvPr id="11" name="Rechteck 10"/>
          <p:cNvSpPr/>
          <p:nvPr/>
        </p:nvSpPr>
        <p:spPr>
          <a:xfrm>
            <a:off x="4644008" y="3933056"/>
            <a:ext cx="1728192"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chemeClr val="tx1"/>
                </a:solidFill>
                <a:latin typeface="Verdana" pitchFamily="34" charset="0"/>
                <a:ea typeface="Verdana" pitchFamily="34" charset="0"/>
                <a:cs typeface="Verdana" pitchFamily="34" charset="0"/>
              </a:rPr>
              <a:t>Zuordnung</a:t>
            </a:r>
            <a:endParaRPr lang="de-DE" sz="1400" dirty="0">
              <a:solidFill>
                <a:schemeClr val="tx1"/>
              </a:solidFill>
            </a:endParaRPr>
          </a:p>
        </p:txBody>
      </p:sp>
      <p:sp>
        <p:nvSpPr>
          <p:cNvPr id="12" name="Rechteck 11"/>
          <p:cNvSpPr/>
          <p:nvPr/>
        </p:nvSpPr>
        <p:spPr>
          <a:xfrm>
            <a:off x="6372200" y="2811371"/>
            <a:ext cx="1728192"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chemeClr val="tx1"/>
                </a:solidFill>
                <a:latin typeface="Verdana" pitchFamily="34" charset="0"/>
                <a:ea typeface="Verdana" pitchFamily="34" charset="0"/>
                <a:cs typeface="Verdana" pitchFamily="34" charset="0"/>
              </a:rPr>
              <a:t>Memory</a:t>
            </a:r>
            <a:endParaRPr lang="de-DE" sz="1400" dirty="0">
              <a:solidFill>
                <a:schemeClr val="tx1"/>
              </a:solidFill>
            </a:endParaRPr>
          </a:p>
        </p:txBody>
      </p:sp>
      <p:sp>
        <p:nvSpPr>
          <p:cNvPr id="13"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4"/>
          <p:cNvSpPr>
            <a:spLocks noGrp="1"/>
          </p:cNvSpPr>
          <p:nvPr>
            <p:ph type="title"/>
          </p:nvPr>
        </p:nvSpPr>
        <p:spPr/>
        <p:txBody>
          <a:bodyPr/>
          <a:lstStyle/>
          <a:p>
            <a:r>
              <a:rPr lang="de-DE" dirty="0" smtClean="0">
                <a:latin typeface="Verdana" pitchFamily="34" charset="0"/>
              </a:rPr>
              <a:t>Memory</a:t>
            </a:r>
          </a:p>
        </p:txBody>
      </p:sp>
      <p:sp>
        <p:nvSpPr>
          <p:cNvPr id="8" name="Inhaltsplatzhalter 7"/>
          <p:cNvSpPr>
            <a:spLocks noGrp="1"/>
          </p:cNvSpPr>
          <p:nvPr>
            <p:ph idx="1"/>
          </p:nvPr>
        </p:nvSpPr>
        <p:spPr>
          <a:xfrm>
            <a:off x="683568" y="1981200"/>
            <a:ext cx="4392488" cy="4114800"/>
          </a:xfrm>
        </p:spPr>
        <p:txBody>
          <a:bodyPr/>
          <a:lstStyle/>
          <a:p>
            <a:r>
              <a:rPr lang="de-DE" dirty="0" smtClean="0">
                <a:latin typeface="Calibri" pitchFamily="34" charset="0"/>
              </a:rPr>
              <a:t>Bild und Text</a:t>
            </a:r>
          </a:p>
          <a:p>
            <a:r>
              <a:rPr lang="de-DE" dirty="0" smtClean="0">
                <a:latin typeface="Calibri" pitchFamily="34" charset="0"/>
              </a:rPr>
              <a:t>Formel und Text</a:t>
            </a:r>
          </a:p>
          <a:p>
            <a:r>
              <a:rPr lang="de-DE" dirty="0" smtClean="0">
                <a:latin typeface="Calibri" pitchFamily="34" charset="0"/>
              </a:rPr>
              <a:t>Bild und Formel</a:t>
            </a:r>
          </a:p>
          <a:p>
            <a:r>
              <a:rPr lang="de-DE" dirty="0" smtClean="0">
                <a:latin typeface="Calibri" pitchFamily="34" charset="0"/>
              </a:rPr>
              <a:t>Element und Funktion</a:t>
            </a:r>
          </a:p>
          <a:p>
            <a:r>
              <a:rPr lang="de-DE" dirty="0" smtClean="0">
                <a:latin typeface="Calibri" pitchFamily="34" charset="0"/>
              </a:rPr>
              <a:t>Element und Gruppe</a:t>
            </a:r>
          </a:p>
          <a:p>
            <a:r>
              <a:rPr lang="de-DE" dirty="0" smtClean="0">
                <a:latin typeface="Calibri" pitchFamily="34" charset="0"/>
              </a:rPr>
              <a:t>….</a:t>
            </a:r>
            <a:endParaRPr lang="de-DE" dirty="0">
              <a:latin typeface="Calibri" pitchFamily="34" charset="0"/>
            </a:endParaRPr>
          </a:p>
        </p:txBody>
      </p:sp>
      <p:pic>
        <p:nvPicPr>
          <p:cNvPr id="6"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Inhaltsplatzhalter 7"/>
          <p:cNvSpPr txBox="1">
            <a:spLocks/>
          </p:cNvSpPr>
          <p:nvPr/>
        </p:nvSpPr>
        <p:spPr bwMode="auto">
          <a:xfrm>
            <a:off x="5364088" y="2708920"/>
            <a:ext cx="3456384"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ClrTx/>
              <a:buSzTx/>
              <a:tabLst/>
              <a:defRPr/>
            </a:pPr>
            <a:r>
              <a:rPr kumimoji="0" lang="de-DE" b="0" i="0" u="none" strike="noStrike" kern="0" cap="none" spc="0" normalizeH="0" baseline="0" noProof="0" dirty="0" smtClean="0">
                <a:ln>
                  <a:noFill/>
                </a:ln>
                <a:solidFill>
                  <a:schemeClr val="tx1"/>
                </a:solidFill>
                <a:effectLst/>
                <a:uLnTx/>
                <a:uFillTx/>
                <a:latin typeface="Calibri" pitchFamily="34" charset="0"/>
                <a:ea typeface="+mn-ea"/>
                <a:cs typeface="+mn-cs"/>
              </a:rPr>
              <a:t>Leicht </a:t>
            </a:r>
            <a:r>
              <a:rPr kumimoji="0" lang="de-DE" b="0" i="0" u="none" strike="noStrike" kern="0" cap="none" spc="0" normalizeH="0" baseline="0" noProof="0" dirty="0" err="1" smtClean="0">
                <a:ln>
                  <a:noFill/>
                </a:ln>
                <a:solidFill>
                  <a:schemeClr val="tx1"/>
                </a:solidFill>
                <a:effectLst/>
                <a:uLnTx/>
                <a:uFillTx/>
                <a:latin typeface="Calibri" pitchFamily="34" charset="0"/>
                <a:ea typeface="+mn-ea"/>
                <a:cs typeface="+mn-cs"/>
              </a:rPr>
              <a:t>abwandelbar</a:t>
            </a:r>
            <a:r>
              <a:rPr kumimoji="0" lang="de-DE" b="0" i="0" u="none" strike="noStrike" kern="0" cap="none" spc="0" normalizeH="0" baseline="0" noProof="0" dirty="0" smtClean="0">
                <a:ln>
                  <a:noFill/>
                </a:ln>
                <a:solidFill>
                  <a:schemeClr val="tx1"/>
                </a:solidFill>
                <a:effectLst/>
                <a:uLnTx/>
                <a:uFillTx/>
                <a:latin typeface="Calibri" pitchFamily="34" charset="0"/>
                <a:ea typeface="+mn-ea"/>
                <a:cs typeface="+mn-cs"/>
              </a:rPr>
              <a:t> </a:t>
            </a:r>
            <a:br>
              <a:rPr kumimoji="0" lang="de-DE" b="0" i="0" u="none" strike="noStrike" kern="0" cap="none" spc="0" normalizeH="0" baseline="0" noProof="0" dirty="0" smtClean="0">
                <a:ln>
                  <a:noFill/>
                </a:ln>
                <a:solidFill>
                  <a:schemeClr val="tx1"/>
                </a:solidFill>
                <a:effectLst/>
                <a:uLnTx/>
                <a:uFillTx/>
                <a:latin typeface="Calibri" pitchFamily="34" charset="0"/>
                <a:ea typeface="+mn-ea"/>
                <a:cs typeface="+mn-cs"/>
              </a:rPr>
            </a:br>
            <a:r>
              <a:rPr kumimoji="0" lang="de-DE" b="0" i="0" u="none" strike="noStrike" kern="0" cap="none" spc="0" normalizeH="0" baseline="0" noProof="0" dirty="0" smtClean="0">
                <a:ln>
                  <a:noFill/>
                </a:ln>
                <a:solidFill>
                  <a:schemeClr val="tx1"/>
                </a:solidFill>
                <a:effectLst/>
                <a:uLnTx/>
                <a:uFillTx/>
                <a:latin typeface="Calibri" pitchFamily="34" charset="0"/>
                <a:ea typeface="+mn-ea"/>
                <a:cs typeface="+mn-cs"/>
              </a:rPr>
              <a:t>als Domino, Partner-</a:t>
            </a:r>
            <a:br>
              <a:rPr kumimoji="0" lang="de-DE" b="0" i="0" u="none" strike="noStrike" kern="0" cap="none" spc="0" normalizeH="0" baseline="0" noProof="0" dirty="0" smtClean="0">
                <a:ln>
                  <a:noFill/>
                </a:ln>
                <a:solidFill>
                  <a:schemeClr val="tx1"/>
                </a:solidFill>
                <a:effectLst/>
                <a:uLnTx/>
                <a:uFillTx/>
                <a:latin typeface="Calibri" pitchFamily="34" charset="0"/>
                <a:ea typeface="+mn-ea"/>
                <a:cs typeface="+mn-cs"/>
              </a:rPr>
            </a:br>
            <a:r>
              <a:rPr kumimoji="0" lang="de-DE" b="0" i="0" u="none" strike="noStrike" kern="0" cap="none" spc="0" normalizeH="0" baseline="0" noProof="0" dirty="0" err="1" smtClean="0">
                <a:ln>
                  <a:noFill/>
                </a:ln>
                <a:solidFill>
                  <a:schemeClr val="tx1"/>
                </a:solidFill>
                <a:effectLst/>
                <a:uLnTx/>
                <a:uFillTx/>
                <a:latin typeface="Calibri" pitchFamily="34" charset="0"/>
                <a:ea typeface="+mn-ea"/>
                <a:cs typeface="+mn-cs"/>
              </a:rPr>
              <a:t>kärtchen</a:t>
            </a:r>
            <a:r>
              <a:rPr kumimoji="0" lang="de-DE" b="0" i="0" u="none" strike="noStrike" kern="0" cap="none" spc="0" normalizeH="0" baseline="0" noProof="0" dirty="0" smtClean="0">
                <a:ln>
                  <a:noFill/>
                </a:ln>
                <a:solidFill>
                  <a:schemeClr val="tx1"/>
                </a:solidFill>
                <a:effectLst/>
                <a:uLnTx/>
                <a:uFillTx/>
                <a:latin typeface="Calibri" pitchFamily="34" charset="0"/>
                <a:ea typeface="+mn-ea"/>
                <a:cs typeface="+mn-cs"/>
              </a:rPr>
              <a:t>, Frage-</a:t>
            </a:r>
            <a:r>
              <a:rPr kumimoji="0" lang="de-DE" b="0" i="0" u="none" strike="noStrike" kern="0" cap="none" spc="0" normalizeH="0" noProof="0" dirty="0" smtClean="0">
                <a:ln>
                  <a:noFill/>
                </a:ln>
                <a:solidFill>
                  <a:schemeClr val="tx1"/>
                </a:solidFill>
                <a:effectLst/>
                <a:uLnTx/>
                <a:uFillTx/>
                <a:latin typeface="Calibri" pitchFamily="34" charset="0"/>
                <a:ea typeface="+mn-ea"/>
                <a:cs typeface="+mn-cs"/>
              </a:rPr>
              <a:t> und </a:t>
            </a:r>
            <a:br>
              <a:rPr kumimoji="0" lang="de-DE" b="0" i="0" u="none" strike="noStrike" kern="0" cap="none" spc="0" normalizeH="0" noProof="0" dirty="0" smtClean="0">
                <a:ln>
                  <a:noFill/>
                </a:ln>
                <a:solidFill>
                  <a:schemeClr val="tx1"/>
                </a:solidFill>
                <a:effectLst/>
                <a:uLnTx/>
                <a:uFillTx/>
                <a:latin typeface="Calibri" pitchFamily="34" charset="0"/>
                <a:ea typeface="+mn-ea"/>
                <a:cs typeface="+mn-cs"/>
              </a:rPr>
            </a:br>
            <a:r>
              <a:rPr kumimoji="0" lang="de-DE" b="0" i="0" u="none" strike="noStrike" kern="0" cap="none" spc="0" normalizeH="0" noProof="0" dirty="0" smtClean="0">
                <a:ln>
                  <a:noFill/>
                </a:ln>
                <a:solidFill>
                  <a:schemeClr val="tx1"/>
                </a:solidFill>
                <a:effectLst/>
                <a:uLnTx/>
                <a:uFillTx/>
                <a:latin typeface="Calibri" pitchFamily="34" charset="0"/>
                <a:ea typeface="+mn-ea"/>
                <a:cs typeface="+mn-cs"/>
              </a:rPr>
              <a:t>Antwortkärtchen </a:t>
            </a:r>
            <a:endParaRPr kumimoji="0" lang="de-DE" b="0"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7"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linds(horizont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linds(horizont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1259632" y="0"/>
            <a:ext cx="6737350" cy="1124744"/>
          </a:xfrm>
        </p:spPr>
        <p:txBody>
          <a:bodyPr/>
          <a:lstStyle/>
          <a:p>
            <a:pPr eaLnBrk="1" hangingPunct="1">
              <a:defRPr/>
            </a:pPr>
            <a:r>
              <a:rPr lang="de-DE" sz="3200" dirty="0" smtClean="0">
                <a:solidFill>
                  <a:schemeClr val="tx1"/>
                </a:solidFill>
                <a:latin typeface="Verdana" pitchFamily="34" charset="0"/>
              </a:rPr>
              <a:t>Methodenwerkzeuge</a:t>
            </a:r>
            <a:endParaRPr lang="de-DE" sz="3200" dirty="0" smtClean="0">
              <a:solidFill>
                <a:schemeClr val="tx1"/>
              </a:solidFill>
              <a:effectLst>
                <a:outerShdw blurRad="38100" dist="38100" dir="2700000" algn="tl">
                  <a:srgbClr val="C0C0C0"/>
                </a:outerShdw>
              </a:effectLst>
              <a:latin typeface="Verdana" pitchFamily="34" charset="0"/>
            </a:endParaRPr>
          </a:p>
        </p:txBody>
      </p:sp>
      <p:sp>
        <p:nvSpPr>
          <p:cNvPr id="8195" name="Rectangle 1028"/>
          <p:cNvSpPr>
            <a:spLocks noGrp="1" noChangeArrowheads="1"/>
          </p:cNvSpPr>
          <p:nvPr>
            <p:ph type="body" idx="1"/>
          </p:nvPr>
        </p:nvSpPr>
        <p:spPr>
          <a:xfrm>
            <a:off x="685800" y="1957388"/>
            <a:ext cx="7772400" cy="4114800"/>
          </a:xfrm>
          <a:noFill/>
        </p:spPr>
        <p:txBody>
          <a:bodyPr/>
          <a:lstStyle/>
          <a:p>
            <a:pPr eaLnBrk="1" hangingPunct="1">
              <a:buFontTx/>
              <a:buNone/>
            </a:pPr>
            <a:endParaRPr lang="de-DE" sz="1400" dirty="0" smtClean="0">
              <a:latin typeface="Arial Condensed Bold" pitchFamily="34" charset="0"/>
            </a:endParaRPr>
          </a:p>
          <a:p>
            <a:pPr eaLnBrk="1" hangingPunct="1"/>
            <a:endParaRPr lang="de-DE" sz="1400" dirty="0" smtClean="0">
              <a:latin typeface="Arial Condensed Bold" pitchFamily="34" charset="0"/>
            </a:endParaRPr>
          </a:p>
          <a:p>
            <a:pPr eaLnBrk="1" hangingPunct="1">
              <a:buFontTx/>
              <a:buNone/>
            </a:pPr>
            <a:endParaRPr lang="de-DE" sz="1400" dirty="0" smtClean="0">
              <a:latin typeface="Arial Condensed Bold" pitchFamily="34" charset="0"/>
            </a:endParaRPr>
          </a:p>
        </p:txBody>
      </p:sp>
      <p:pic>
        <p:nvPicPr>
          <p:cNvPr id="18"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graphicFrame>
        <p:nvGraphicFramePr>
          <p:cNvPr id="17" name="Tabelle 16"/>
          <p:cNvGraphicFramePr>
            <a:graphicFrameLocks noGrp="1"/>
          </p:cNvGraphicFramePr>
          <p:nvPr/>
        </p:nvGraphicFramePr>
        <p:xfrm>
          <a:off x="1187624" y="1556792"/>
          <a:ext cx="6912768" cy="3967480"/>
        </p:xfrm>
        <a:graphic>
          <a:graphicData uri="http://schemas.openxmlformats.org/drawingml/2006/table">
            <a:tbl>
              <a:tblPr firstRow="1" bandRow="1">
                <a:tableStyleId>{ED083AE6-46FA-4A59-8FB0-9F97EB10719F}</a:tableStyleId>
              </a:tblPr>
              <a:tblGrid>
                <a:gridCol w="1728192"/>
                <a:gridCol w="1728192"/>
                <a:gridCol w="1728192"/>
                <a:gridCol w="1728192"/>
              </a:tblGrid>
              <a:tr h="750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zur Unterstützung fachsprachlich angemessener Formulierung</a:t>
                      </a:r>
                      <a:endParaRPr lang="de-DE" sz="1300" b="0" dirty="0">
                        <a:latin typeface="Verdana" pitchFamily="34" charset="0"/>
                        <a:ea typeface="Verdana" pitchFamily="34" charset="0"/>
                        <a:cs typeface="Verdana" pitchFamily="34" charset="0"/>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zur Erarbeitung und Kommunikation fachlicher Inhalte</a:t>
                      </a:r>
                      <a:endParaRPr lang="de-DE" sz="1300" b="0" dirty="0">
                        <a:latin typeface="Verdana" pitchFamily="34" charset="0"/>
                        <a:ea typeface="Verdana" pitchFamily="34" charset="0"/>
                        <a:cs typeface="Verdana" pitchFamily="34" charset="0"/>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kern="1200" dirty="0" smtClean="0">
                          <a:solidFill>
                            <a:schemeClr val="tx1"/>
                          </a:solidFill>
                          <a:latin typeface="Verdana" pitchFamily="34" charset="0"/>
                          <a:ea typeface="Verdana" pitchFamily="34" charset="0"/>
                          <a:cs typeface="Verdana" pitchFamily="34" charset="0"/>
                        </a:rPr>
                        <a:t>zur Strukturierung und </a:t>
                      </a:r>
                      <a:r>
                        <a:rPr lang="de-DE" sz="1300" b="0" kern="1200" dirty="0" err="1" smtClean="0">
                          <a:solidFill>
                            <a:schemeClr val="tx1"/>
                          </a:solidFill>
                          <a:latin typeface="Verdana" pitchFamily="34" charset="0"/>
                          <a:ea typeface="Verdana" pitchFamily="34" charset="0"/>
                          <a:cs typeface="Verdana" pitchFamily="34" charset="0"/>
                        </a:rPr>
                        <a:t>Hierarchisie-rung</a:t>
                      </a:r>
                      <a:r>
                        <a:rPr lang="de-DE" sz="1300" b="0" kern="1200" dirty="0" smtClean="0">
                          <a:solidFill>
                            <a:schemeClr val="tx1"/>
                          </a:solidFill>
                          <a:latin typeface="Verdana" pitchFamily="34" charset="0"/>
                          <a:ea typeface="Verdana" pitchFamily="34" charset="0"/>
                          <a:cs typeface="Verdana" pitchFamily="34" charset="0"/>
                        </a:rPr>
                        <a:t> vorhandener Kenntnisse</a:t>
                      </a: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kern="1200" dirty="0" smtClean="0">
                          <a:solidFill>
                            <a:schemeClr val="tx1"/>
                          </a:solidFill>
                          <a:latin typeface="Verdana" pitchFamily="34" charset="0"/>
                          <a:ea typeface="Verdana" pitchFamily="34" charset="0"/>
                          <a:cs typeface="Verdana" pitchFamily="34" charset="0"/>
                        </a:rPr>
                        <a:t>zur Wiederholung, Festigung und Vertiefung</a:t>
                      </a:r>
                    </a:p>
                  </a:txBody>
                  <a:tcPr>
                    <a:solidFill>
                      <a:srgbClr val="FFFF0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Wortliste</a:t>
                      </a:r>
                    </a:p>
                  </a:txBody>
                  <a:tcPr>
                    <a:solidFill>
                      <a:srgbClr val="FFFFC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Kugellager</a:t>
                      </a:r>
                    </a:p>
                  </a:txBody>
                  <a:tcPr>
                    <a:solidFill>
                      <a:srgbClr val="FFFFCC">
                        <a:alpha val="20000"/>
                      </a:srgbClr>
                    </a:solidFill>
                  </a:tcPr>
                </a:tc>
                <a:tc>
                  <a:txBody>
                    <a:bodyPr/>
                    <a:lstStyle/>
                    <a:p>
                      <a:pPr algn="l"/>
                      <a:r>
                        <a:rPr lang="de-DE" sz="1300" b="0" dirty="0" err="1" smtClean="0">
                          <a:latin typeface="Verdana" pitchFamily="34" charset="0"/>
                          <a:ea typeface="Verdana" pitchFamily="34" charset="0"/>
                          <a:cs typeface="Verdana" pitchFamily="34" charset="0"/>
                        </a:rPr>
                        <a:t>Mindmap</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Lückentext</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Wortfeld</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Lernplakat</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err="1" smtClean="0">
                          <a:latin typeface="Verdana" pitchFamily="34" charset="0"/>
                          <a:ea typeface="Verdana" pitchFamily="34" charset="0"/>
                          <a:cs typeface="Verdana" pitchFamily="34" charset="0"/>
                        </a:rPr>
                        <a:t>Conzeptmap</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Memory</a:t>
                      </a:r>
                    </a:p>
                  </a:txBody>
                  <a:tcPr>
                    <a:solidFill>
                      <a:srgbClr val="FFFFCC"/>
                    </a:solidFill>
                  </a:tcPr>
                </a:tc>
              </a:tr>
              <a:tr h="370840">
                <a:tc>
                  <a:txBody>
                    <a:bodyPr/>
                    <a:lstStyle/>
                    <a:p>
                      <a:pPr algn="l"/>
                      <a:r>
                        <a:rPr lang="de-DE" sz="1300" b="0" dirty="0" smtClean="0">
                          <a:latin typeface="Verdana" pitchFamily="34" charset="0"/>
                          <a:ea typeface="Verdana" pitchFamily="34" charset="0"/>
                          <a:cs typeface="Verdana" pitchFamily="34" charset="0"/>
                        </a:rPr>
                        <a:t>Wortgeländer</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Thesentopf</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Flussdiagramm</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Heißer Stuhl</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Textpuzzle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Filmleiste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Begriffsnetz</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Ketten-Quiz</a:t>
                      </a:r>
                    </a:p>
                  </a:txBody>
                  <a:tcPr>
                    <a:solidFill>
                      <a:srgbClr val="FFFFCC"/>
                    </a:solidFill>
                  </a:tcPr>
                </a:tc>
              </a:tr>
              <a:tr h="370840">
                <a:tc>
                  <a:txBody>
                    <a:bodyPr/>
                    <a:lstStyle/>
                    <a:p>
                      <a:pPr algn="l"/>
                      <a:r>
                        <a:rPr lang="de-DE" sz="1300" b="0" dirty="0" smtClean="0">
                          <a:latin typeface="Verdana" pitchFamily="34" charset="0"/>
                          <a:ea typeface="Verdana" pitchFamily="34" charset="0"/>
                          <a:cs typeface="Verdana" pitchFamily="34" charset="0"/>
                        </a:rPr>
                        <a:t>Satzmuster</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Dialog</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Zuordnung</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Stille Post</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Fragemuster</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Archive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err="1" smtClean="0">
                          <a:latin typeface="Verdana" pitchFamily="34" charset="0"/>
                          <a:ea typeface="Verdana" pitchFamily="34" charset="0"/>
                          <a:cs typeface="Verdana" pitchFamily="34" charset="0"/>
                        </a:rPr>
                        <a:t>Kärtchentisch</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Domino</a:t>
                      </a:r>
                    </a:p>
                  </a:txBody>
                  <a:tcPr>
                    <a:solidFill>
                      <a:srgbClr val="FFFFCC"/>
                    </a:solidFill>
                  </a:tcPr>
                </a:tc>
              </a:tr>
              <a:tr h="370840">
                <a:tc>
                  <a:txBody>
                    <a:bodyPr/>
                    <a:lstStyle/>
                    <a:p>
                      <a:pPr algn="l"/>
                      <a:r>
                        <a:rPr lang="de-DE" sz="1300" b="0" dirty="0" smtClean="0">
                          <a:latin typeface="Verdana" pitchFamily="34" charset="0"/>
                          <a:ea typeface="Verdana" pitchFamily="34" charset="0"/>
                          <a:cs typeface="Verdana" pitchFamily="34" charset="0"/>
                        </a:rPr>
                        <a:t>Sprechblasen</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Schaufenster-bummel</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Kartenabfrage</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Partner-Kärtchen</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Bildergeschichte</a:t>
                      </a:r>
                      <a:endParaRPr lang="de-DE" sz="1300" b="0" dirty="0">
                        <a:latin typeface="Verdana" pitchFamily="34" charset="0"/>
                        <a:ea typeface="Verdana" pitchFamily="34" charset="0"/>
                        <a:cs typeface="Verdana" pitchFamily="34" charset="0"/>
                      </a:endParaRPr>
                    </a:p>
                  </a:txBody>
                  <a:tcPr>
                    <a:solidFill>
                      <a:schemeClr val="bg1"/>
                    </a:solidFill>
                  </a:tcPr>
                </a:tc>
                <a:tc>
                  <a:txBody>
                    <a:bodyPr/>
                    <a:lstStyle/>
                    <a:p>
                      <a:pPr algn="l"/>
                      <a:r>
                        <a:rPr lang="de-DE" sz="1300" b="0" dirty="0" smtClean="0">
                          <a:latin typeface="Verdana" pitchFamily="34" charset="0"/>
                          <a:ea typeface="Verdana" pitchFamily="34" charset="0"/>
                          <a:cs typeface="Verdana" pitchFamily="34" charset="0"/>
                        </a:rPr>
                        <a:t>Aushandeln</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Bildsequenz</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Kreuzworträtsel</a:t>
                      </a:r>
                      <a:endParaRPr lang="de-DE" sz="1300" b="0" dirty="0">
                        <a:latin typeface="Verdana" pitchFamily="34" charset="0"/>
                        <a:ea typeface="Verdana" pitchFamily="34" charset="0"/>
                        <a:cs typeface="Verdana" pitchFamily="34" charset="0"/>
                      </a:endParaRPr>
                    </a:p>
                  </a:txBody>
                  <a:tcPr>
                    <a:solidFill>
                      <a:srgbClr val="FFFFCC"/>
                    </a:solidFill>
                  </a:tcPr>
                </a:tc>
              </a:tr>
            </a:tbl>
          </a:graphicData>
        </a:graphic>
      </p:graphicFrame>
      <p:sp>
        <p:nvSpPr>
          <p:cNvPr id="8" name="Fußzeilenplatzhalter 3"/>
          <p:cNvSpPr>
            <a:spLocks noGrp="1"/>
          </p:cNvSpPr>
          <p:nvPr>
            <p:ph type="ftr" sz="quarter" idx="11"/>
          </p:nvPr>
        </p:nvSpPr>
        <p:spPr>
          <a:xfrm>
            <a:off x="1043608" y="6453336"/>
            <a:ext cx="6984776"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WS Binnendifferenzierung Nürnberg 05.11.2014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sp>
        <p:nvSpPr>
          <p:cNvPr id="9" name="Rechteck 8"/>
          <p:cNvSpPr/>
          <p:nvPr/>
        </p:nvSpPr>
        <p:spPr>
          <a:xfrm>
            <a:off x="1187624" y="5157192"/>
            <a:ext cx="1728192"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Verdana" pitchFamily="34" charset="0"/>
                <a:ea typeface="Verdana" pitchFamily="34" charset="0"/>
                <a:cs typeface="Verdana" pitchFamily="34" charset="0"/>
              </a:rPr>
              <a:t>Bildergeschichte</a:t>
            </a:r>
            <a:endParaRPr lang="de-DE" sz="1400" dirty="0">
              <a:solidFill>
                <a:schemeClr val="tx1"/>
              </a:solidFill>
            </a:endParaRPr>
          </a:p>
        </p:txBody>
      </p:sp>
      <p:sp>
        <p:nvSpPr>
          <p:cNvPr id="10" name="Rechteck 9"/>
          <p:cNvSpPr/>
          <p:nvPr/>
        </p:nvSpPr>
        <p:spPr>
          <a:xfrm>
            <a:off x="1187624" y="4653136"/>
            <a:ext cx="1728192"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chemeClr val="tx1"/>
                </a:solidFill>
                <a:latin typeface="Verdana" pitchFamily="34" charset="0"/>
                <a:ea typeface="Verdana" pitchFamily="34" charset="0"/>
                <a:cs typeface="Verdana" pitchFamily="34" charset="0"/>
              </a:rPr>
              <a:t>Sprechblasen</a:t>
            </a:r>
            <a:endParaRPr lang="de-DE" sz="1400" dirty="0">
              <a:solidFill>
                <a:schemeClr val="tx1"/>
              </a:solidFill>
            </a:endParaRPr>
          </a:p>
        </p:txBody>
      </p:sp>
      <p:sp>
        <p:nvSpPr>
          <p:cNvPr id="11" name="Rechteck 10"/>
          <p:cNvSpPr/>
          <p:nvPr/>
        </p:nvSpPr>
        <p:spPr>
          <a:xfrm>
            <a:off x="4644008" y="3933056"/>
            <a:ext cx="1728192"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chemeClr val="tx1"/>
                </a:solidFill>
                <a:latin typeface="Verdana" pitchFamily="34" charset="0"/>
                <a:ea typeface="Verdana" pitchFamily="34" charset="0"/>
                <a:cs typeface="Verdana" pitchFamily="34" charset="0"/>
              </a:rPr>
              <a:t>Zuordnung</a:t>
            </a:r>
            <a:endParaRPr lang="de-DE" sz="1400" dirty="0">
              <a:solidFill>
                <a:schemeClr val="tx1"/>
              </a:solidFill>
            </a:endParaRPr>
          </a:p>
        </p:txBody>
      </p:sp>
      <p:sp>
        <p:nvSpPr>
          <p:cNvPr id="12" name="Rechteck 11"/>
          <p:cNvSpPr/>
          <p:nvPr/>
        </p:nvSpPr>
        <p:spPr>
          <a:xfrm>
            <a:off x="6372200" y="2811371"/>
            <a:ext cx="1728192"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chemeClr val="tx1"/>
                </a:solidFill>
                <a:latin typeface="Verdana" pitchFamily="34" charset="0"/>
                <a:ea typeface="Verdana" pitchFamily="34" charset="0"/>
                <a:cs typeface="Verdana" pitchFamily="34" charset="0"/>
              </a:rPr>
              <a:t>Memory</a:t>
            </a:r>
            <a:endParaRPr lang="de-DE" sz="1400" dirty="0">
              <a:solidFill>
                <a:schemeClr val="tx1"/>
              </a:solidFill>
            </a:endParaRPr>
          </a:p>
        </p:txBody>
      </p:sp>
      <p:sp>
        <p:nvSpPr>
          <p:cNvPr id="13" name="Rechteck 12"/>
          <p:cNvSpPr/>
          <p:nvPr/>
        </p:nvSpPr>
        <p:spPr>
          <a:xfrm>
            <a:off x="6372200" y="5157192"/>
            <a:ext cx="1728192"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chemeClr val="tx1"/>
                </a:solidFill>
                <a:latin typeface="Verdana" pitchFamily="34" charset="0"/>
                <a:ea typeface="Verdana" pitchFamily="34" charset="0"/>
                <a:cs typeface="Verdana" pitchFamily="34" charset="0"/>
              </a:rPr>
              <a:t>Kreuzworträtsel</a:t>
            </a:r>
            <a:endParaRPr lang="de-DE" sz="1400" dirty="0">
              <a:solidFill>
                <a:schemeClr val="tx1"/>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84784"/>
            <a:ext cx="7772400" cy="2163068"/>
          </a:xfrm>
        </p:spPr>
        <p:txBody>
          <a:bodyPr/>
          <a:lstStyle/>
          <a:p>
            <a:pPr>
              <a:lnSpc>
                <a:spcPct val="150000"/>
              </a:lnSpc>
            </a:pPr>
            <a:r>
              <a:rPr lang="de-DE" sz="2800" dirty="0" smtClean="0">
                <a:latin typeface="Verdana" pitchFamily="34" charset="0"/>
                <a:ea typeface="Verdana" pitchFamily="34" charset="0"/>
                <a:cs typeface="Verdana" pitchFamily="34" charset="0"/>
              </a:rPr>
              <a:t>Ergänzend zu den verteilten Kopien finden Sie die meisten der heute vorgestellten bzw. benutzten Materialien zum Download unter:</a:t>
            </a:r>
            <a:endParaRPr lang="de-DE" sz="2800" dirty="0">
              <a:latin typeface="Verdana" pitchFamily="34" charset="0"/>
              <a:ea typeface="Verdana" pitchFamily="34" charset="0"/>
              <a:cs typeface="Verdana" pitchFamily="34" charset="0"/>
            </a:endParaRPr>
          </a:p>
        </p:txBody>
      </p:sp>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5" name="Untertitel 4"/>
          <p:cNvSpPr>
            <a:spLocks noGrp="1"/>
          </p:cNvSpPr>
          <p:nvPr>
            <p:ph type="subTitle" idx="1"/>
          </p:nvPr>
        </p:nvSpPr>
        <p:spPr>
          <a:xfrm>
            <a:off x="179512" y="4365104"/>
            <a:ext cx="8820472" cy="1296144"/>
          </a:xfrm>
        </p:spPr>
        <p:txBody>
          <a:bodyPr/>
          <a:lstStyle/>
          <a:p>
            <a:pPr marL="180340" indent="-180340"/>
            <a:r>
              <a:rPr lang="de-DE" sz="2200" dirty="0" smtClean="0">
                <a:solidFill>
                  <a:schemeClr val="accent6">
                    <a:lumMod val="75000"/>
                  </a:schemeClr>
                </a:solidFill>
                <a:latin typeface="Calibri"/>
                <a:ea typeface="Calibri"/>
                <a:cs typeface="Times New Roman"/>
              </a:rPr>
              <a:t>http://www.guteunterrichtspraxis-nw.org/2014_Nuernberg_BinnDiff.html</a:t>
            </a:r>
          </a:p>
          <a:p>
            <a:pPr marL="180340" indent="-180340"/>
            <a:r>
              <a:rPr lang="de-DE" sz="2000" dirty="0" smtClean="0">
                <a:solidFill>
                  <a:schemeClr val="accent6">
                    <a:lumMod val="75000"/>
                  </a:schemeClr>
                </a:solidFill>
                <a:latin typeface="Calibri"/>
                <a:ea typeface="Calibri"/>
                <a:cs typeface="Times New Roman"/>
              </a:rPr>
              <a:t>bzw.</a:t>
            </a:r>
          </a:p>
          <a:p>
            <a:pPr marL="180340" indent="-180340"/>
            <a:r>
              <a:rPr lang="de-DE" sz="2200" dirty="0">
                <a:solidFill>
                  <a:schemeClr val="accent6">
                    <a:lumMod val="75000"/>
                  </a:schemeClr>
                </a:solidFill>
                <a:latin typeface="Calibri"/>
                <a:ea typeface="Calibri"/>
                <a:cs typeface="Times New Roman"/>
              </a:rPr>
              <a:t>http://www.stäudel.de/2014_Nuernberg_BinnDiff.html</a:t>
            </a:r>
          </a:p>
          <a:p>
            <a:endParaRPr lang="de-DE" sz="2400" dirty="0" smtClean="0">
              <a:solidFill>
                <a:schemeClr val="accent6">
                  <a:lumMod val="75000"/>
                </a:schemeClr>
              </a:solidFill>
              <a:latin typeface="Calibri"/>
              <a:ea typeface="Calibri"/>
              <a:cs typeface="Times New Roman"/>
            </a:endParaRPr>
          </a:p>
          <a:p>
            <a:r>
              <a:rPr lang="de-DE" sz="2400" dirty="0" smtClean="0">
                <a:latin typeface="Calibri"/>
                <a:ea typeface="Calibri"/>
                <a:cs typeface="Times New Roman"/>
              </a:rPr>
              <a:t>oder suchen auf der Startseite im Archiv</a:t>
            </a:r>
          </a:p>
          <a:p>
            <a:endParaRPr lang="de-DE" sz="2400" dirty="0" smtClean="0"/>
          </a:p>
          <a:p>
            <a:r>
              <a:rPr lang="de-DE" sz="2400" dirty="0" smtClean="0"/>
              <a:t/>
            </a:r>
            <a:br>
              <a:rPr lang="de-DE" sz="2400" dirty="0" smtClean="0"/>
            </a:br>
            <a:endParaRPr lang="de-DE" sz="2400" dirty="0" smtClean="0">
              <a:latin typeface="Calibri"/>
              <a:ea typeface="Calibri"/>
              <a:cs typeface="Times New Roman"/>
            </a:endParaRPr>
          </a:p>
          <a:p>
            <a:r>
              <a:rPr lang="de-DE" sz="3600" dirty="0" smtClean="0">
                <a:latin typeface="Calibri"/>
                <a:ea typeface="Times New Roman"/>
                <a:cs typeface="Times New Roman"/>
              </a:rPr>
              <a:t/>
            </a:r>
            <a:br>
              <a:rPr lang="de-DE" sz="3600" dirty="0" smtClean="0">
                <a:latin typeface="Calibri"/>
                <a:ea typeface="Times New Roman"/>
                <a:cs typeface="Times New Roman"/>
              </a:rPr>
            </a:br>
            <a:endParaRPr lang="de-DE" sz="2400" dirty="0" smtClean="0">
              <a:solidFill>
                <a:schemeClr val="tx2"/>
              </a:solidFill>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4"/>
          <p:cNvSpPr>
            <a:spLocks noGrp="1"/>
          </p:cNvSpPr>
          <p:nvPr>
            <p:ph type="title"/>
          </p:nvPr>
        </p:nvSpPr>
        <p:spPr/>
        <p:txBody>
          <a:bodyPr/>
          <a:lstStyle/>
          <a:p>
            <a:r>
              <a:rPr lang="de-DE" dirty="0" smtClean="0">
                <a:latin typeface="Verdana" pitchFamily="34" charset="0"/>
              </a:rPr>
              <a:t>Rätsel / Kammrätsel</a:t>
            </a:r>
          </a:p>
        </p:txBody>
      </p:sp>
      <p:pic>
        <p:nvPicPr>
          <p:cNvPr id="6"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8" name="Grafik 7"/>
          <p:cNvPicPr/>
          <p:nvPr/>
        </p:nvPicPr>
        <p:blipFill>
          <a:blip r:embed="rId3" cstate="print"/>
          <a:srcRect/>
          <a:stretch>
            <a:fillRect/>
          </a:stretch>
        </p:blipFill>
        <p:spPr bwMode="auto">
          <a:xfrm>
            <a:off x="1907704" y="1700808"/>
            <a:ext cx="5287491" cy="4391769"/>
          </a:xfrm>
          <a:prstGeom prst="rect">
            <a:avLst/>
          </a:prstGeom>
          <a:noFill/>
          <a:ln w="9525">
            <a:noFill/>
            <a:miter lim="800000"/>
            <a:headEnd/>
            <a:tailEnd/>
          </a:ln>
        </p:spPr>
      </p:pic>
      <p:sp>
        <p:nvSpPr>
          <p:cNvPr id="7"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r>
              <a:rPr lang="de-DE" dirty="0" err="1" smtClean="0">
                <a:latin typeface="Verdana" pitchFamily="34" charset="0"/>
              </a:rPr>
              <a:t>HotPotatoes</a:t>
            </a:r>
            <a:endParaRPr lang="de-DE" dirty="0" smtClean="0">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28674" name="Picture 2"/>
          <p:cNvPicPr>
            <a:picLocks noChangeAspect="1" noChangeArrowheads="1"/>
          </p:cNvPicPr>
          <p:nvPr/>
        </p:nvPicPr>
        <p:blipFill>
          <a:blip r:embed="rId3" cstate="print"/>
          <a:srcRect/>
          <a:stretch>
            <a:fillRect/>
          </a:stretch>
        </p:blipFill>
        <p:spPr bwMode="auto">
          <a:xfrm>
            <a:off x="1534244" y="1772816"/>
            <a:ext cx="6134100" cy="4181475"/>
          </a:xfrm>
          <a:prstGeom prst="rect">
            <a:avLst/>
          </a:prstGeom>
          <a:noFill/>
          <a:ln w="9525">
            <a:noFill/>
            <a:miter lim="800000"/>
            <a:headEnd/>
            <a:tailEnd/>
          </a:ln>
        </p:spPr>
      </p:pic>
      <p:sp>
        <p:nvSpPr>
          <p:cNvPr id="9" name="Abgerundete rechteckige Legende 8"/>
          <p:cNvSpPr/>
          <p:nvPr/>
        </p:nvSpPr>
        <p:spPr>
          <a:xfrm>
            <a:off x="0" y="1340768"/>
            <a:ext cx="2483768" cy="1512168"/>
          </a:xfrm>
          <a:prstGeom prst="wedgeRoundRectCallout">
            <a:avLst>
              <a:gd name="adj1" fmla="val 60042"/>
              <a:gd name="adj2" fmla="val 128466"/>
              <a:gd name="adj3" fmla="val 16667"/>
            </a:avLst>
          </a:prstGeom>
          <a:solidFill>
            <a:srgbClr val="C0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Lückentexte</a:t>
            </a:r>
            <a:endParaRPr lang="de-DE" b="1" dirty="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0" name="Abgerundete rechteckige Legende 9"/>
          <p:cNvSpPr/>
          <p:nvPr/>
        </p:nvSpPr>
        <p:spPr>
          <a:xfrm>
            <a:off x="-36512" y="3429000"/>
            <a:ext cx="2483768" cy="1512168"/>
          </a:xfrm>
          <a:prstGeom prst="wedgeRoundRectCallout">
            <a:avLst>
              <a:gd name="adj1" fmla="val 55580"/>
              <a:gd name="adj2" fmla="val 71661"/>
              <a:gd name="adj3" fmla="val 16667"/>
            </a:avLst>
          </a:prstGeom>
          <a:solidFill>
            <a:srgbClr val="C0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Multiple</a:t>
            </a:r>
            <a:b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de-DE" b="1" dirty="0" err="1"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Joice</a:t>
            </a:r>
            <a:endParaRPr lang="de-DE" b="1" dirty="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1" name="Abgerundete rechteckige Legende 10"/>
          <p:cNvSpPr/>
          <p:nvPr/>
        </p:nvSpPr>
        <p:spPr>
          <a:xfrm>
            <a:off x="2843808" y="0"/>
            <a:ext cx="2483768" cy="1251520"/>
          </a:xfrm>
          <a:prstGeom prst="wedgeRoundRectCallout">
            <a:avLst>
              <a:gd name="adj1" fmla="val -18608"/>
              <a:gd name="adj2" fmla="val 328461"/>
              <a:gd name="adj3" fmla="val 16667"/>
            </a:avLst>
          </a:prstGeom>
          <a:solidFill>
            <a:srgbClr val="C0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Kreuzwort-</a:t>
            </a:r>
            <a:b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rätsel</a:t>
            </a:r>
            <a:endParaRPr lang="de-DE" b="1" dirty="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2" name="Abgerundete rechteckige Legende 11"/>
          <p:cNvSpPr/>
          <p:nvPr/>
        </p:nvSpPr>
        <p:spPr>
          <a:xfrm>
            <a:off x="5940152" y="0"/>
            <a:ext cx="2483768" cy="1251520"/>
          </a:xfrm>
          <a:prstGeom prst="wedgeRoundRectCallout">
            <a:avLst>
              <a:gd name="adj1" fmla="val -111203"/>
              <a:gd name="adj2" fmla="val 314070"/>
              <a:gd name="adj3" fmla="val 16667"/>
            </a:avLst>
          </a:prstGeom>
          <a:solidFill>
            <a:srgbClr val="C0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Zuordnung</a:t>
            </a:r>
            <a:endParaRPr lang="de-DE" b="1" dirty="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3" name="Abgerundete rechteckige Legende 12"/>
          <p:cNvSpPr/>
          <p:nvPr/>
        </p:nvSpPr>
        <p:spPr>
          <a:xfrm>
            <a:off x="6660232" y="2060848"/>
            <a:ext cx="2483768" cy="1251520"/>
          </a:xfrm>
          <a:prstGeom prst="wedgeRoundRectCallout">
            <a:avLst>
              <a:gd name="adj1" fmla="val -134631"/>
              <a:gd name="adj2" fmla="val 194512"/>
              <a:gd name="adj3" fmla="val 16667"/>
            </a:avLst>
          </a:prstGeom>
          <a:solidFill>
            <a:srgbClr val="C0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Aussagen</a:t>
            </a:r>
            <a:endParaRPr lang="de-DE" b="1" dirty="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4" name="Abgerundete rechteckige Legende 13"/>
          <p:cNvSpPr/>
          <p:nvPr/>
        </p:nvSpPr>
        <p:spPr>
          <a:xfrm>
            <a:off x="6660232" y="3645024"/>
            <a:ext cx="2483768" cy="1251520"/>
          </a:xfrm>
          <a:prstGeom prst="wedgeRoundRectCallout">
            <a:avLst>
              <a:gd name="adj1" fmla="val -62674"/>
              <a:gd name="adj2" fmla="val 64991"/>
              <a:gd name="adj3" fmla="val 16667"/>
            </a:avLst>
          </a:prstGeom>
          <a:solidFill>
            <a:srgbClr val="C0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Mischen</a:t>
            </a:r>
            <a:endParaRPr lang="de-DE" b="1" dirty="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5"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1259632" y="0"/>
            <a:ext cx="6737350" cy="1124744"/>
          </a:xfrm>
        </p:spPr>
        <p:txBody>
          <a:bodyPr/>
          <a:lstStyle/>
          <a:p>
            <a:pPr eaLnBrk="1" hangingPunct="1">
              <a:defRPr/>
            </a:pPr>
            <a:r>
              <a:rPr lang="de-DE" sz="3200" dirty="0" smtClean="0">
                <a:solidFill>
                  <a:schemeClr val="tx1"/>
                </a:solidFill>
                <a:latin typeface="Verdana" pitchFamily="34" charset="0"/>
              </a:rPr>
              <a:t>Methodenwerkzeuge</a:t>
            </a:r>
            <a:endParaRPr lang="de-DE" sz="3200" dirty="0" smtClean="0">
              <a:solidFill>
                <a:schemeClr val="tx1"/>
              </a:solidFill>
              <a:effectLst>
                <a:outerShdw blurRad="38100" dist="38100" dir="2700000" algn="tl">
                  <a:srgbClr val="C0C0C0"/>
                </a:outerShdw>
              </a:effectLst>
              <a:latin typeface="Verdana" pitchFamily="34" charset="0"/>
            </a:endParaRPr>
          </a:p>
        </p:txBody>
      </p:sp>
      <p:sp>
        <p:nvSpPr>
          <p:cNvPr id="8195" name="Rectangle 1028"/>
          <p:cNvSpPr>
            <a:spLocks noGrp="1" noChangeArrowheads="1"/>
          </p:cNvSpPr>
          <p:nvPr>
            <p:ph type="body" idx="1"/>
          </p:nvPr>
        </p:nvSpPr>
        <p:spPr>
          <a:xfrm>
            <a:off x="685800" y="1957388"/>
            <a:ext cx="7772400" cy="4114800"/>
          </a:xfrm>
          <a:noFill/>
        </p:spPr>
        <p:txBody>
          <a:bodyPr/>
          <a:lstStyle/>
          <a:p>
            <a:pPr eaLnBrk="1" hangingPunct="1">
              <a:buFontTx/>
              <a:buNone/>
            </a:pPr>
            <a:endParaRPr lang="de-DE" sz="1400" dirty="0" smtClean="0">
              <a:latin typeface="Arial Condensed Bold" pitchFamily="34" charset="0"/>
            </a:endParaRPr>
          </a:p>
          <a:p>
            <a:pPr eaLnBrk="1" hangingPunct="1"/>
            <a:endParaRPr lang="de-DE" sz="1400" dirty="0" smtClean="0">
              <a:latin typeface="Arial Condensed Bold" pitchFamily="34" charset="0"/>
            </a:endParaRPr>
          </a:p>
          <a:p>
            <a:pPr eaLnBrk="1" hangingPunct="1">
              <a:buFontTx/>
              <a:buNone/>
            </a:pPr>
            <a:endParaRPr lang="de-DE" sz="1400" dirty="0" smtClean="0">
              <a:latin typeface="Arial Condensed Bold" pitchFamily="34" charset="0"/>
            </a:endParaRPr>
          </a:p>
        </p:txBody>
      </p:sp>
      <p:pic>
        <p:nvPicPr>
          <p:cNvPr id="18"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graphicFrame>
        <p:nvGraphicFramePr>
          <p:cNvPr id="17" name="Tabelle 16"/>
          <p:cNvGraphicFramePr>
            <a:graphicFrameLocks noGrp="1"/>
          </p:cNvGraphicFramePr>
          <p:nvPr/>
        </p:nvGraphicFramePr>
        <p:xfrm>
          <a:off x="1187624" y="1556792"/>
          <a:ext cx="6912768" cy="3967480"/>
        </p:xfrm>
        <a:graphic>
          <a:graphicData uri="http://schemas.openxmlformats.org/drawingml/2006/table">
            <a:tbl>
              <a:tblPr firstRow="1" bandRow="1">
                <a:tableStyleId>{ED083AE6-46FA-4A59-8FB0-9F97EB10719F}</a:tableStyleId>
              </a:tblPr>
              <a:tblGrid>
                <a:gridCol w="1728192"/>
                <a:gridCol w="1728192"/>
                <a:gridCol w="1728192"/>
                <a:gridCol w="1728192"/>
              </a:tblGrid>
              <a:tr h="750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zur Unterstützung fachsprachlich angemessener Formulierung</a:t>
                      </a:r>
                      <a:endParaRPr lang="de-DE" sz="1300" b="0" dirty="0">
                        <a:latin typeface="Verdana" pitchFamily="34" charset="0"/>
                        <a:ea typeface="Verdana" pitchFamily="34" charset="0"/>
                        <a:cs typeface="Verdana" pitchFamily="34" charset="0"/>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zur Erarbeitung und Kommunikation fachlicher Inhalte</a:t>
                      </a:r>
                      <a:endParaRPr lang="de-DE" sz="1300" b="0" dirty="0">
                        <a:latin typeface="Verdana" pitchFamily="34" charset="0"/>
                        <a:ea typeface="Verdana" pitchFamily="34" charset="0"/>
                        <a:cs typeface="Verdana" pitchFamily="34" charset="0"/>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kern="1200" dirty="0" smtClean="0">
                          <a:solidFill>
                            <a:schemeClr val="tx1"/>
                          </a:solidFill>
                          <a:latin typeface="Verdana" pitchFamily="34" charset="0"/>
                          <a:ea typeface="Verdana" pitchFamily="34" charset="0"/>
                          <a:cs typeface="Verdana" pitchFamily="34" charset="0"/>
                        </a:rPr>
                        <a:t>zur Strukturierung und </a:t>
                      </a:r>
                      <a:r>
                        <a:rPr lang="de-DE" sz="1300" b="0" kern="1200" dirty="0" err="1" smtClean="0">
                          <a:solidFill>
                            <a:schemeClr val="tx1"/>
                          </a:solidFill>
                          <a:latin typeface="Verdana" pitchFamily="34" charset="0"/>
                          <a:ea typeface="Verdana" pitchFamily="34" charset="0"/>
                          <a:cs typeface="Verdana" pitchFamily="34" charset="0"/>
                        </a:rPr>
                        <a:t>Hierarchisie-rung</a:t>
                      </a:r>
                      <a:r>
                        <a:rPr lang="de-DE" sz="1300" b="0" kern="1200" dirty="0" smtClean="0">
                          <a:solidFill>
                            <a:schemeClr val="tx1"/>
                          </a:solidFill>
                          <a:latin typeface="Verdana" pitchFamily="34" charset="0"/>
                          <a:ea typeface="Verdana" pitchFamily="34" charset="0"/>
                          <a:cs typeface="Verdana" pitchFamily="34" charset="0"/>
                        </a:rPr>
                        <a:t> vorhandener Kenntnisse</a:t>
                      </a: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kern="1200" dirty="0" smtClean="0">
                          <a:solidFill>
                            <a:schemeClr val="tx1"/>
                          </a:solidFill>
                          <a:latin typeface="Verdana" pitchFamily="34" charset="0"/>
                          <a:ea typeface="Verdana" pitchFamily="34" charset="0"/>
                          <a:cs typeface="Verdana" pitchFamily="34" charset="0"/>
                        </a:rPr>
                        <a:t>zur Wiederholung, Festigung und Vertiefung</a:t>
                      </a:r>
                    </a:p>
                  </a:txBody>
                  <a:tcPr>
                    <a:solidFill>
                      <a:srgbClr val="FFFF0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Wortliste</a:t>
                      </a:r>
                    </a:p>
                  </a:txBody>
                  <a:tcPr>
                    <a:solidFill>
                      <a:srgbClr val="FFFFC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Kugellager</a:t>
                      </a:r>
                    </a:p>
                  </a:txBody>
                  <a:tcPr>
                    <a:solidFill>
                      <a:srgbClr val="FFFFCC">
                        <a:alpha val="20000"/>
                      </a:srgbClr>
                    </a:solidFill>
                  </a:tcPr>
                </a:tc>
                <a:tc>
                  <a:txBody>
                    <a:bodyPr/>
                    <a:lstStyle/>
                    <a:p>
                      <a:pPr algn="l"/>
                      <a:r>
                        <a:rPr lang="de-DE" sz="1300" b="0" dirty="0" err="1" smtClean="0">
                          <a:latin typeface="Verdana" pitchFamily="34" charset="0"/>
                          <a:ea typeface="Verdana" pitchFamily="34" charset="0"/>
                          <a:cs typeface="Verdana" pitchFamily="34" charset="0"/>
                        </a:rPr>
                        <a:t>Mindmap</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Lückentext</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Wortfeld</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Lernplakat</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err="1" smtClean="0">
                          <a:latin typeface="Verdana" pitchFamily="34" charset="0"/>
                          <a:ea typeface="Verdana" pitchFamily="34" charset="0"/>
                          <a:cs typeface="Verdana" pitchFamily="34" charset="0"/>
                        </a:rPr>
                        <a:t>Conzeptmap</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Memory</a:t>
                      </a:r>
                    </a:p>
                  </a:txBody>
                  <a:tcPr>
                    <a:solidFill>
                      <a:srgbClr val="FFFFCC"/>
                    </a:solidFill>
                  </a:tcPr>
                </a:tc>
              </a:tr>
              <a:tr h="370840">
                <a:tc>
                  <a:txBody>
                    <a:bodyPr/>
                    <a:lstStyle/>
                    <a:p>
                      <a:pPr algn="l"/>
                      <a:r>
                        <a:rPr lang="de-DE" sz="1300" b="0" dirty="0" smtClean="0">
                          <a:latin typeface="Verdana" pitchFamily="34" charset="0"/>
                          <a:ea typeface="Verdana" pitchFamily="34" charset="0"/>
                          <a:cs typeface="Verdana" pitchFamily="34" charset="0"/>
                        </a:rPr>
                        <a:t>Wortgeländer</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Thesentopf</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Flussdiagramm</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Heißer Stuhl</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Textpuzzle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Filmleiste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Begriffsnetz</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Ketten-Quiz</a:t>
                      </a:r>
                    </a:p>
                  </a:txBody>
                  <a:tcPr>
                    <a:solidFill>
                      <a:srgbClr val="FFFFCC"/>
                    </a:solidFill>
                  </a:tcPr>
                </a:tc>
              </a:tr>
              <a:tr h="370840">
                <a:tc>
                  <a:txBody>
                    <a:bodyPr/>
                    <a:lstStyle/>
                    <a:p>
                      <a:pPr algn="l"/>
                      <a:r>
                        <a:rPr lang="de-DE" sz="1300" b="0" dirty="0" smtClean="0">
                          <a:latin typeface="Verdana" pitchFamily="34" charset="0"/>
                          <a:ea typeface="Verdana" pitchFamily="34" charset="0"/>
                          <a:cs typeface="Verdana" pitchFamily="34" charset="0"/>
                        </a:rPr>
                        <a:t>Satzmuster</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Dialog</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Zuordnung</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Stille Post</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Fragemuster</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Archive</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err="1" smtClean="0">
                          <a:latin typeface="Verdana" pitchFamily="34" charset="0"/>
                          <a:ea typeface="Verdana" pitchFamily="34" charset="0"/>
                          <a:cs typeface="Verdana" pitchFamily="34" charset="0"/>
                        </a:rPr>
                        <a:t>Kärtchentisch</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0" dirty="0" smtClean="0">
                          <a:latin typeface="Verdana" pitchFamily="34" charset="0"/>
                          <a:ea typeface="Verdana" pitchFamily="34" charset="0"/>
                          <a:cs typeface="Verdana" pitchFamily="34" charset="0"/>
                        </a:rPr>
                        <a:t>Domino</a:t>
                      </a:r>
                    </a:p>
                  </a:txBody>
                  <a:tcPr>
                    <a:solidFill>
                      <a:srgbClr val="FFFFCC"/>
                    </a:solidFill>
                  </a:tcPr>
                </a:tc>
              </a:tr>
              <a:tr h="370840">
                <a:tc>
                  <a:txBody>
                    <a:bodyPr/>
                    <a:lstStyle/>
                    <a:p>
                      <a:pPr algn="l"/>
                      <a:r>
                        <a:rPr lang="de-DE" sz="1300" b="0" dirty="0" smtClean="0">
                          <a:latin typeface="Verdana" pitchFamily="34" charset="0"/>
                          <a:ea typeface="Verdana" pitchFamily="34" charset="0"/>
                          <a:cs typeface="Verdana" pitchFamily="34" charset="0"/>
                        </a:rPr>
                        <a:t>Sprechblasen</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Schaufenster-bummel</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Kartenabfrage</a:t>
                      </a:r>
                      <a:endParaRPr lang="de-DE" sz="1300" b="0" dirty="0">
                        <a:latin typeface="Verdana" pitchFamily="34" charset="0"/>
                        <a:ea typeface="Verdana" pitchFamily="34" charset="0"/>
                        <a:cs typeface="Verdana" pitchFamily="34" charset="0"/>
                      </a:endParaRPr>
                    </a:p>
                  </a:txBody>
                  <a:tcPr>
                    <a:solidFill>
                      <a:srgbClr val="FFFFCC">
                        <a:alpha val="20000"/>
                      </a:srgbClr>
                    </a:solidFill>
                  </a:tcPr>
                </a:tc>
                <a:tc>
                  <a:txBody>
                    <a:bodyPr/>
                    <a:lstStyle/>
                    <a:p>
                      <a:pPr algn="l"/>
                      <a:r>
                        <a:rPr lang="de-DE" sz="1300" b="0" dirty="0" smtClean="0">
                          <a:latin typeface="Verdana" pitchFamily="34" charset="0"/>
                          <a:ea typeface="Verdana" pitchFamily="34" charset="0"/>
                          <a:cs typeface="Verdana" pitchFamily="34" charset="0"/>
                        </a:rPr>
                        <a:t>Partner-Kärtchen</a:t>
                      </a:r>
                    </a:p>
                  </a:txBody>
                  <a:tcPr>
                    <a:solidFill>
                      <a:srgbClr val="FFFFCC">
                        <a:alpha val="20000"/>
                      </a:srgbClr>
                    </a:solidFill>
                  </a:tcPr>
                </a:tc>
              </a:tr>
              <a:tr h="370840">
                <a:tc>
                  <a:txBody>
                    <a:bodyPr/>
                    <a:lstStyle/>
                    <a:p>
                      <a:pPr algn="l"/>
                      <a:r>
                        <a:rPr lang="de-DE" sz="1300" b="0" dirty="0" smtClean="0">
                          <a:latin typeface="Verdana" pitchFamily="34" charset="0"/>
                          <a:ea typeface="Verdana" pitchFamily="34" charset="0"/>
                          <a:cs typeface="Verdana" pitchFamily="34" charset="0"/>
                        </a:rPr>
                        <a:t>Bildergeschichte</a:t>
                      </a:r>
                      <a:endParaRPr lang="de-DE" sz="1300" b="0" dirty="0">
                        <a:latin typeface="Verdana" pitchFamily="34" charset="0"/>
                        <a:ea typeface="Verdana" pitchFamily="34" charset="0"/>
                        <a:cs typeface="Verdana" pitchFamily="34" charset="0"/>
                      </a:endParaRPr>
                    </a:p>
                  </a:txBody>
                  <a:tcPr>
                    <a:solidFill>
                      <a:schemeClr val="bg1"/>
                    </a:solidFill>
                  </a:tcPr>
                </a:tc>
                <a:tc>
                  <a:txBody>
                    <a:bodyPr/>
                    <a:lstStyle/>
                    <a:p>
                      <a:pPr algn="l"/>
                      <a:r>
                        <a:rPr lang="de-DE" sz="1300" b="0" dirty="0" smtClean="0">
                          <a:latin typeface="Verdana" pitchFamily="34" charset="0"/>
                          <a:ea typeface="Verdana" pitchFamily="34" charset="0"/>
                          <a:cs typeface="Verdana" pitchFamily="34" charset="0"/>
                        </a:rPr>
                        <a:t>Aushandeln</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Bildsequenz</a:t>
                      </a:r>
                      <a:endParaRPr lang="de-DE" sz="1300" b="0" dirty="0">
                        <a:latin typeface="Verdana" pitchFamily="34" charset="0"/>
                        <a:ea typeface="Verdana" pitchFamily="34" charset="0"/>
                        <a:cs typeface="Verdana" pitchFamily="34" charset="0"/>
                      </a:endParaRPr>
                    </a:p>
                  </a:txBody>
                  <a:tcPr>
                    <a:solidFill>
                      <a:srgbClr val="FFFFCC"/>
                    </a:solidFill>
                  </a:tcPr>
                </a:tc>
                <a:tc>
                  <a:txBody>
                    <a:bodyPr/>
                    <a:lstStyle/>
                    <a:p>
                      <a:pPr algn="l"/>
                      <a:r>
                        <a:rPr lang="de-DE" sz="1300" b="0" dirty="0" smtClean="0">
                          <a:latin typeface="Verdana" pitchFamily="34" charset="0"/>
                          <a:ea typeface="Verdana" pitchFamily="34" charset="0"/>
                          <a:cs typeface="Verdana" pitchFamily="34" charset="0"/>
                        </a:rPr>
                        <a:t>Kreuzworträtsel</a:t>
                      </a:r>
                      <a:endParaRPr lang="de-DE" sz="1300" b="0" dirty="0">
                        <a:latin typeface="Verdana" pitchFamily="34" charset="0"/>
                        <a:ea typeface="Verdana" pitchFamily="34" charset="0"/>
                        <a:cs typeface="Verdana" pitchFamily="34" charset="0"/>
                      </a:endParaRPr>
                    </a:p>
                  </a:txBody>
                  <a:tcPr>
                    <a:solidFill>
                      <a:srgbClr val="FFFFCC"/>
                    </a:solidFill>
                  </a:tcPr>
                </a:tc>
              </a:tr>
            </a:tbl>
          </a:graphicData>
        </a:graphic>
      </p:graphicFrame>
      <p:sp>
        <p:nvSpPr>
          <p:cNvPr id="9" name="Rechteck 8"/>
          <p:cNvSpPr/>
          <p:nvPr/>
        </p:nvSpPr>
        <p:spPr>
          <a:xfrm>
            <a:off x="1187624" y="5157192"/>
            <a:ext cx="1728192"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latin typeface="Verdana" pitchFamily="34" charset="0"/>
                <a:ea typeface="Verdana" pitchFamily="34" charset="0"/>
                <a:cs typeface="Verdana" pitchFamily="34" charset="0"/>
              </a:rPr>
              <a:t>Bildergeschichte</a:t>
            </a:r>
            <a:endParaRPr lang="de-DE" sz="1400" dirty="0">
              <a:solidFill>
                <a:schemeClr val="tx1"/>
              </a:solidFill>
            </a:endParaRPr>
          </a:p>
        </p:txBody>
      </p:sp>
      <p:sp>
        <p:nvSpPr>
          <p:cNvPr id="10" name="Rechteck 9"/>
          <p:cNvSpPr/>
          <p:nvPr/>
        </p:nvSpPr>
        <p:spPr>
          <a:xfrm>
            <a:off x="1187624" y="4653136"/>
            <a:ext cx="1728192"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chemeClr val="tx1"/>
                </a:solidFill>
                <a:latin typeface="Verdana" pitchFamily="34" charset="0"/>
                <a:ea typeface="Verdana" pitchFamily="34" charset="0"/>
                <a:cs typeface="Verdana" pitchFamily="34" charset="0"/>
              </a:rPr>
              <a:t>Sprechblasen</a:t>
            </a:r>
            <a:endParaRPr lang="de-DE" sz="1400" dirty="0">
              <a:solidFill>
                <a:schemeClr val="tx1"/>
              </a:solidFill>
            </a:endParaRPr>
          </a:p>
        </p:txBody>
      </p:sp>
      <p:sp>
        <p:nvSpPr>
          <p:cNvPr id="11" name="Rechteck 10"/>
          <p:cNvSpPr/>
          <p:nvPr/>
        </p:nvSpPr>
        <p:spPr>
          <a:xfrm>
            <a:off x="4644008" y="3933056"/>
            <a:ext cx="1728192"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chemeClr val="tx1"/>
                </a:solidFill>
                <a:latin typeface="Verdana" pitchFamily="34" charset="0"/>
                <a:ea typeface="Verdana" pitchFamily="34" charset="0"/>
                <a:cs typeface="Verdana" pitchFamily="34" charset="0"/>
              </a:rPr>
              <a:t>Zuordnung</a:t>
            </a:r>
            <a:endParaRPr lang="de-DE" sz="1400" dirty="0">
              <a:solidFill>
                <a:schemeClr val="tx1"/>
              </a:solidFill>
            </a:endParaRPr>
          </a:p>
        </p:txBody>
      </p:sp>
      <p:sp>
        <p:nvSpPr>
          <p:cNvPr id="12" name="Rechteck 11"/>
          <p:cNvSpPr/>
          <p:nvPr/>
        </p:nvSpPr>
        <p:spPr>
          <a:xfrm>
            <a:off x="6372200" y="2811371"/>
            <a:ext cx="1728192"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chemeClr val="tx1"/>
                </a:solidFill>
                <a:latin typeface="Verdana" pitchFamily="34" charset="0"/>
                <a:ea typeface="Verdana" pitchFamily="34" charset="0"/>
                <a:cs typeface="Verdana" pitchFamily="34" charset="0"/>
              </a:rPr>
              <a:t>Memory</a:t>
            </a:r>
            <a:endParaRPr lang="de-DE" sz="1400" dirty="0">
              <a:solidFill>
                <a:schemeClr val="tx1"/>
              </a:solidFill>
            </a:endParaRPr>
          </a:p>
        </p:txBody>
      </p:sp>
      <p:sp>
        <p:nvSpPr>
          <p:cNvPr id="13" name="Rechteck 12"/>
          <p:cNvSpPr/>
          <p:nvPr/>
        </p:nvSpPr>
        <p:spPr>
          <a:xfrm>
            <a:off x="6372200" y="5157192"/>
            <a:ext cx="1728192"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chemeClr val="tx1"/>
                </a:solidFill>
                <a:latin typeface="Verdana" pitchFamily="34" charset="0"/>
                <a:ea typeface="Verdana" pitchFamily="34" charset="0"/>
                <a:cs typeface="Verdana" pitchFamily="34" charset="0"/>
              </a:rPr>
              <a:t>Kreuzworträtsel</a:t>
            </a:r>
            <a:endParaRPr lang="de-DE" sz="1400" dirty="0">
              <a:solidFill>
                <a:schemeClr val="tx1"/>
              </a:solidFill>
            </a:endParaRPr>
          </a:p>
        </p:txBody>
      </p:sp>
      <p:sp>
        <p:nvSpPr>
          <p:cNvPr id="14" name="Rechteck 13"/>
          <p:cNvSpPr/>
          <p:nvPr/>
        </p:nvSpPr>
        <p:spPr>
          <a:xfrm>
            <a:off x="4644008" y="2448598"/>
            <a:ext cx="1728192"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err="1" smtClean="0">
                <a:solidFill>
                  <a:schemeClr val="tx1"/>
                </a:solidFill>
                <a:latin typeface="Verdana" pitchFamily="34" charset="0"/>
                <a:ea typeface="Verdana" pitchFamily="34" charset="0"/>
                <a:cs typeface="Verdana" pitchFamily="34" charset="0"/>
              </a:rPr>
              <a:t>Mindmap</a:t>
            </a:r>
            <a:endParaRPr lang="de-DE" sz="1400" dirty="0">
              <a:solidFill>
                <a:schemeClr val="tx1"/>
              </a:solidFill>
            </a:endParaRPr>
          </a:p>
        </p:txBody>
      </p:sp>
      <p:sp>
        <p:nvSpPr>
          <p:cNvPr id="15"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r>
              <a:rPr lang="de-DE" dirty="0" err="1" smtClean="0">
                <a:latin typeface="Verdana" pitchFamily="34" charset="0"/>
              </a:rPr>
              <a:t>MindManager</a:t>
            </a:r>
            <a:r>
              <a:rPr lang="de-DE" dirty="0" smtClean="0">
                <a:latin typeface="Verdana" pitchFamily="34" charset="0"/>
              </a:rPr>
              <a:t> Smart</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29698" name="Picture 2"/>
          <p:cNvPicPr>
            <a:picLocks noChangeAspect="1" noChangeArrowheads="1"/>
          </p:cNvPicPr>
          <p:nvPr/>
        </p:nvPicPr>
        <p:blipFill>
          <a:blip r:embed="rId3" cstate="print"/>
          <a:srcRect/>
          <a:stretch>
            <a:fillRect/>
          </a:stretch>
        </p:blipFill>
        <p:spPr bwMode="auto">
          <a:xfrm>
            <a:off x="586705" y="2132856"/>
            <a:ext cx="8017743" cy="3795514"/>
          </a:xfrm>
          <a:prstGeom prst="rect">
            <a:avLst/>
          </a:prstGeom>
          <a:noFill/>
          <a:ln w="9525">
            <a:noFill/>
            <a:miter lim="800000"/>
            <a:headEnd/>
            <a:tailEnd/>
          </a:ln>
        </p:spPr>
      </p:pic>
      <p:sp>
        <p:nvSpPr>
          <p:cNvPr id="6"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p:txBody>
          <a:bodyPr/>
          <a:lstStyle/>
          <a:p>
            <a:r>
              <a:rPr lang="de-DE" dirty="0" smtClean="0">
                <a:latin typeface="Verdana" pitchFamily="34" charset="0"/>
              </a:rPr>
              <a:t>Und jetzt an die Arbeit:</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5364" name="Rectangle 4"/>
          <p:cNvSpPr>
            <a:spLocks noChangeArrowheads="1"/>
          </p:cNvSpPr>
          <p:nvPr/>
        </p:nvSpPr>
        <p:spPr bwMode="auto">
          <a:xfrm>
            <a:off x="864096" y="2178436"/>
            <a:ext cx="723629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ts val="600"/>
              </a:spcAft>
              <a:buClrTx/>
              <a:buSzTx/>
              <a:buFont typeface="+mj-lt"/>
              <a:buAutoNum type="arabicPeriod"/>
              <a:tabLst/>
            </a:pPr>
            <a:r>
              <a:rPr kumimoji="0" lang="de-DE" sz="2000" b="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Wählen Sie für Ihren Unterricht in den kommenden Wochen ein Thema aus, für das der Einsatz von Methoden-Werkzeugen sinnvoll erscheint. </a:t>
            </a:r>
            <a:endParaRPr kumimoji="0" lang="de-DE" sz="20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457200" marR="0" lvl="0" indent="-457200" algn="l" defTabSz="914400" rtl="0" eaLnBrk="0" fontAlgn="base" latinLnBrk="0" hangingPunct="0">
              <a:lnSpc>
                <a:spcPct val="100000"/>
              </a:lnSpc>
              <a:spcBef>
                <a:spcPct val="0"/>
              </a:spcBef>
              <a:spcAft>
                <a:spcPts val="600"/>
              </a:spcAft>
              <a:buClrTx/>
              <a:buSzTx/>
              <a:buFont typeface="+mj-lt"/>
              <a:buAutoNum type="arabicPeriod"/>
              <a:tabLst/>
            </a:pPr>
            <a:r>
              <a:rPr kumimoji="0" lang="de-DE" sz="2000" b="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Stellen Sie sich im Zusammenhang mit diesem Fachthema eine Unterrichtssituation vor, deren Umsetzung ein Methoden-Werkzeug gezielt unterstützt. </a:t>
            </a:r>
            <a:endParaRPr kumimoji="0" lang="de-DE" sz="20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457200" marR="0" lvl="0" indent="-457200" algn="l" defTabSz="914400" rtl="0" eaLnBrk="0" fontAlgn="base" latinLnBrk="0" hangingPunct="0">
              <a:lnSpc>
                <a:spcPct val="100000"/>
              </a:lnSpc>
              <a:spcBef>
                <a:spcPct val="0"/>
              </a:spcBef>
              <a:spcAft>
                <a:spcPts val="600"/>
              </a:spcAft>
              <a:buClrTx/>
              <a:buSzTx/>
              <a:buFont typeface="+mj-lt"/>
              <a:buAutoNum type="arabicPeriod"/>
              <a:tabLst/>
            </a:pPr>
            <a:r>
              <a:rPr kumimoji="0" lang="de-DE" sz="2000" b="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Erstellen sie das Arbeitsmaterial so, dass sie es sowohl hier in der Veranstaltung präsentieren als auch im Unterricht ausprobieren können. </a:t>
            </a:r>
            <a:endParaRPr kumimoji="0" lang="de-DE" sz="20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sp>
        <p:nvSpPr>
          <p:cNvPr id="6"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03648" y="2780928"/>
            <a:ext cx="6400800" cy="1512168"/>
          </a:xfrm>
        </p:spPr>
        <p:txBody>
          <a:bodyPr/>
          <a:lstStyle/>
          <a:p>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Arbeitsphase</a:t>
            </a:r>
            <a:b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„Konstruieren“</a:t>
            </a:r>
            <a:endParaRPr lang="de-DE" sz="3600" dirty="0" smtClean="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11560" y="116632"/>
            <a:ext cx="6400800" cy="1512168"/>
          </a:xfrm>
        </p:spPr>
        <p:txBody>
          <a:bodyPr/>
          <a:lstStyle/>
          <a:p>
            <a:r>
              <a:rPr lang="de-DE" sz="3600" dirty="0" smtClean="0">
                <a:latin typeface="Verdana" pitchFamily="34" charset="0"/>
                <a:ea typeface="Verdana" pitchFamily="34" charset="0"/>
                <a:cs typeface="Verdana" pitchFamily="34" charset="0"/>
              </a:rPr>
              <a:t>Methodenwerkzeuge</a:t>
            </a:r>
          </a:p>
          <a:p>
            <a:r>
              <a:rPr lang="de-DE" sz="2800" dirty="0" smtClean="0">
                <a:latin typeface="Verdana" pitchFamily="34" charset="0"/>
                <a:ea typeface="Verdana" pitchFamily="34" charset="0"/>
                <a:cs typeface="Verdana" pitchFamily="34" charset="0"/>
              </a:rPr>
              <a:t>Neue Beispiele</a:t>
            </a:r>
            <a:endParaRPr lang="de-DE" sz="3600" dirty="0" smtClean="0">
              <a:latin typeface="Verdana" pitchFamily="34" charset="0"/>
              <a:ea typeface="Verdana" pitchFamily="34" charset="0"/>
              <a:cs typeface="Verdana" pitchFamily="34" charset="0"/>
            </a:endParaRPr>
          </a:p>
        </p:txBody>
      </p:sp>
      <p:sp>
        <p:nvSpPr>
          <p:cNvPr id="7" name="Textfeld 6"/>
          <p:cNvSpPr txBox="1"/>
          <p:nvPr/>
        </p:nvSpPr>
        <p:spPr>
          <a:xfrm>
            <a:off x="1979712" y="1594822"/>
            <a:ext cx="5184576" cy="400110"/>
          </a:xfrm>
          <a:prstGeom prst="rect">
            <a:avLst/>
          </a:prstGeom>
          <a:noFill/>
        </p:spPr>
        <p:txBody>
          <a:bodyPr wrap="square" rtlCol="0">
            <a:spAutoFit/>
          </a:bodyPr>
          <a:lstStyle/>
          <a:p>
            <a:pPr algn="ctr">
              <a:spcAft>
                <a:spcPts val="600"/>
              </a:spcAft>
            </a:pPr>
            <a:r>
              <a:rPr lang="de-DE" sz="2000" dirty="0" smtClean="0">
                <a:solidFill>
                  <a:schemeClr val="tx2"/>
                </a:solidFill>
                <a:latin typeface="Verdana" pitchFamily="34" charset="0"/>
                <a:ea typeface="Verdana" pitchFamily="34" charset="0"/>
                <a:cs typeface="Verdana" pitchFamily="34" charset="0"/>
              </a:rPr>
              <a:t>Medienportal der Siemens Stiftung</a:t>
            </a:r>
            <a:endParaRPr lang="de-DE" sz="1600" dirty="0" smtClean="0">
              <a:solidFill>
                <a:schemeClr val="tx2"/>
              </a:solidFill>
              <a:latin typeface="Verdana" pitchFamily="34" charset="0"/>
              <a:ea typeface="Verdana" pitchFamily="34" charset="0"/>
              <a:cs typeface="Verdana" pitchFamily="34" charset="0"/>
            </a:endParaRPr>
          </a:p>
        </p:txBody>
      </p:sp>
      <p:pic>
        <p:nvPicPr>
          <p:cNvPr id="1026" name="Picture 2" descr="C:\Users\lutz\Desktop\Siemens Experimento\Experimento 10+ deutsch u englisch\Seiten aus DFU-Ordner_gesamt.jpg"/>
          <p:cNvPicPr>
            <a:picLocks noChangeAspect="1" noChangeArrowheads="1"/>
          </p:cNvPicPr>
          <p:nvPr/>
        </p:nvPicPr>
        <p:blipFill>
          <a:blip r:embed="rId3" cstate="print"/>
          <a:srcRect/>
          <a:stretch>
            <a:fillRect/>
          </a:stretch>
        </p:blipFill>
        <p:spPr bwMode="auto">
          <a:xfrm>
            <a:off x="635911" y="2139537"/>
            <a:ext cx="2999985" cy="4241791"/>
          </a:xfrm>
          <a:prstGeom prst="rect">
            <a:avLst/>
          </a:prstGeom>
          <a:noFill/>
          <a:effectLst>
            <a:outerShdw blurRad="393700" dist="38100" dir="2700000" sx="103000" sy="103000" algn="tl" rotWithShape="0">
              <a:prstClr val="black">
                <a:alpha val="40000"/>
              </a:prstClr>
            </a:outerShdw>
          </a:effectLst>
        </p:spPr>
      </p:pic>
      <p:pic>
        <p:nvPicPr>
          <p:cNvPr id="1027" name="Picture 3" descr="C:\Users\lutz\Desktop\Siemens Experimento\Experimento 10+ deutsch u englisch\Seiten aus DFU-Ordner_gesamt.jpg"/>
          <p:cNvPicPr>
            <a:picLocks noChangeAspect="1" noChangeArrowheads="1"/>
          </p:cNvPicPr>
          <p:nvPr/>
        </p:nvPicPr>
        <p:blipFill>
          <a:blip r:embed="rId4" cstate="print"/>
          <a:srcRect/>
          <a:stretch>
            <a:fillRect/>
          </a:stretch>
        </p:blipFill>
        <p:spPr bwMode="auto">
          <a:xfrm>
            <a:off x="5517194" y="2120560"/>
            <a:ext cx="2943238" cy="4163559"/>
          </a:xfrm>
          <a:prstGeom prst="rect">
            <a:avLst/>
          </a:prstGeom>
          <a:noFill/>
          <a:effectLst>
            <a:outerShdw blurRad="393700" dist="38100" dir="2700000" sx="103000" sy="103000" algn="tl" rotWithShape="0">
              <a:prstClr val="black">
                <a:alpha val="40000"/>
              </a:prstClr>
            </a:outerShdw>
          </a:effectLst>
        </p:spPr>
      </p:pic>
      <p:sp>
        <p:nvSpPr>
          <p:cNvPr id="11" name="Textfeld 10"/>
          <p:cNvSpPr txBox="1"/>
          <p:nvPr/>
        </p:nvSpPr>
        <p:spPr>
          <a:xfrm rot="18077900">
            <a:off x="2922607" y="3849089"/>
            <a:ext cx="4008807" cy="584775"/>
          </a:xfrm>
          <a:prstGeom prst="rect">
            <a:avLst/>
          </a:prstGeom>
          <a:noFill/>
        </p:spPr>
        <p:txBody>
          <a:bodyPr wrap="square" rtlCol="0">
            <a:spAutoFit/>
          </a:bodyPr>
          <a:lstStyle/>
          <a:p>
            <a:r>
              <a:rPr lang="de-DE" sz="1600" dirty="0" smtClean="0">
                <a:latin typeface="Verdana" pitchFamily="34" charset="0"/>
                <a:ea typeface="Verdana" pitchFamily="34" charset="0"/>
                <a:cs typeface="Verdana" pitchFamily="34" charset="0"/>
              </a:rPr>
              <a:t>DFU-Materialien zum Projekt</a:t>
            </a:r>
          </a:p>
          <a:p>
            <a:r>
              <a:rPr lang="de-DE" sz="1600" dirty="0" err="1" smtClean="0">
                <a:latin typeface="Verdana" pitchFamily="34" charset="0"/>
                <a:ea typeface="Verdana" pitchFamily="34" charset="0"/>
                <a:cs typeface="Verdana" pitchFamily="34" charset="0"/>
              </a:rPr>
              <a:t>Experimento</a:t>
            </a:r>
            <a:r>
              <a:rPr lang="de-DE" sz="1600" dirty="0" smtClean="0">
                <a:latin typeface="Verdana" pitchFamily="34" charset="0"/>
                <a:ea typeface="Verdana" pitchFamily="34" charset="0"/>
                <a:cs typeface="Verdana" pitchFamily="34" charset="0"/>
              </a:rPr>
              <a:t> 10+</a:t>
            </a:r>
            <a:endParaRPr lang="de-DE" sz="1600" dirty="0">
              <a:latin typeface="Verdana" pitchFamily="34" charset="0"/>
              <a:ea typeface="Verdana" pitchFamily="34" charset="0"/>
              <a:cs typeface="Verdana" pitchFamily="34" charset="0"/>
            </a:endParaRPr>
          </a:p>
        </p:txBody>
      </p:sp>
      <p:sp>
        <p:nvSpPr>
          <p:cNvPr id="9"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03648" y="2780928"/>
            <a:ext cx="6400800" cy="1512168"/>
          </a:xfrm>
        </p:spPr>
        <p:txBody>
          <a:bodyPr/>
          <a:lstStyle/>
          <a:p>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Mittagspause </a:t>
            </a:r>
            <a:endParaRPr lang="de-DE" sz="3600" dirty="0" smtClean="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259632" y="5027031"/>
            <a:ext cx="684076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11560" y="404664"/>
            <a:ext cx="6400800" cy="1512168"/>
          </a:xfrm>
        </p:spPr>
        <p:txBody>
          <a:bodyPr/>
          <a:lstStyle/>
          <a:p>
            <a:r>
              <a:rPr lang="de-DE" sz="3600" dirty="0" smtClean="0">
                <a:latin typeface="Verdana" pitchFamily="34" charset="0"/>
                <a:ea typeface="Verdana" pitchFamily="34" charset="0"/>
                <a:cs typeface="Verdana" pitchFamily="34" charset="0"/>
              </a:rPr>
              <a:t>Umgehen mit Heterogenität</a:t>
            </a:r>
          </a:p>
        </p:txBody>
      </p:sp>
      <p:sp>
        <p:nvSpPr>
          <p:cNvPr id="7" name="Textfeld 6"/>
          <p:cNvSpPr txBox="1"/>
          <p:nvPr/>
        </p:nvSpPr>
        <p:spPr>
          <a:xfrm>
            <a:off x="899592" y="1908115"/>
            <a:ext cx="7330084" cy="4093428"/>
          </a:xfrm>
          <a:prstGeom prst="rect">
            <a:avLst/>
          </a:prstGeom>
          <a:noFill/>
        </p:spPr>
        <p:txBody>
          <a:bodyPr wrap="none" rtlCol="0">
            <a:spAutoFit/>
          </a:bodyPr>
          <a:lstStyle/>
          <a:p>
            <a:pPr>
              <a:spcAft>
                <a:spcPts val="600"/>
              </a:spcAft>
            </a:pPr>
            <a:r>
              <a:rPr lang="de-DE" sz="2000" dirty="0" smtClean="0">
                <a:solidFill>
                  <a:schemeClr val="tx2"/>
                </a:solidFill>
                <a:latin typeface="Verdana" pitchFamily="34" charset="0"/>
                <a:ea typeface="Verdana" pitchFamily="34" charset="0"/>
                <a:cs typeface="Verdana" pitchFamily="34" charset="0"/>
              </a:rPr>
              <a:t>Eigentlich hat jeder der Lernenden eigene bzw. andere </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Lernvoraussetzungen, Motivationen, Schwächen und</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Stärken.</a:t>
            </a:r>
          </a:p>
          <a:p>
            <a:pPr>
              <a:spcAft>
                <a:spcPts val="600"/>
              </a:spcAft>
            </a:pPr>
            <a:endParaRPr lang="de-DE" sz="2000" dirty="0" smtClean="0">
              <a:solidFill>
                <a:schemeClr val="tx2"/>
              </a:solidFill>
              <a:latin typeface="Verdana" pitchFamily="34" charset="0"/>
              <a:ea typeface="Verdana" pitchFamily="34" charset="0"/>
              <a:cs typeface="Verdana" pitchFamily="34" charset="0"/>
            </a:endParaRPr>
          </a:p>
          <a:p>
            <a:pPr>
              <a:spcAft>
                <a:spcPts val="600"/>
              </a:spcAft>
            </a:pPr>
            <a:r>
              <a:rPr lang="de-DE" sz="2000" dirty="0" smtClean="0">
                <a:solidFill>
                  <a:schemeClr val="tx2"/>
                </a:solidFill>
                <a:latin typeface="Verdana" pitchFamily="34" charset="0"/>
                <a:ea typeface="Verdana" pitchFamily="34" charset="0"/>
                <a:cs typeface="Verdana" pitchFamily="34" charset="0"/>
              </a:rPr>
              <a:t>Aber: Individualisierung im Unterricht hat Grenzen.</a:t>
            </a:r>
          </a:p>
          <a:p>
            <a:pPr>
              <a:spcAft>
                <a:spcPts val="600"/>
              </a:spcAft>
            </a:pPr>
            <a:endParaRPr lang="de-DE" sz="2000" dirty="0" smtClean="0">
              <a:solidFill>
                <a:schemeClr val="tx2"/>
              </a:solidFill>
              <a:latin typeface="Verdana" pitchFamily="34" charset="0"/>
              <a:ea typeface="Verdana" pitchFamily="34" charset="0"/>
              <a:cs typeface="Verdana" pitchFamily="34" charset="0"/>
            </a:endParaRPr>
          </a:p>
          <a:p>
            <a:pPr>
              <a:spcAft>
                <a:spcPts val="600"/>
              </a:spcAft>
            </a:pPr>
            <a:r>
              <a:rPr lang="de-DE" sz="2000" dirty="0" smtClean="0">
                <a:solidFill>
                  <a:schemeClr val="tx2"/>
                </a:solidFill>
                <a:latin typeface="Verdana" pitchFamily="34" charset="0"/>
                <a:ea typeface="Verdana" pitchFamily="34" charset="0"/>
                <a:cs typeface="Verdana" pitchFamily="34" charset="0"/>
              </a:rPr>
              <a:t>Möglichkeiten: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Methodisch vielfältige Angebote / Lernsituationen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Differenzierung der Anforderungen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Zur Verfügung stellen von Hilfen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permanentes Feedback / </a:t>
            </a:r>
            <a:r>
              <a:rPr lang="de-DE" sz="2000" dirty="0" err="1" smtClean="0">
                <a:solidFill>
                  <a:schemeClr val="tx2"/>
                </a:solidFill>
                <a:latin typeface="Verdana" pitchFamily="34" charset="0"/>
                <a:ea typeface="Verdana" pitchFamily="34" charset="0"/>
                <a:cs typeface="Verdana" pitchFamily="34" charset="0"/>
              </a:rPr>
              <a:t>peer</a:t>
            </a:r>
            <a:r>
              <a:rPr lang="de-DE" sz="2000" dirty="0" smtClean="0">
                <a:solidFill>
                  <a:schemeClr val="tx2"/>
                </a:solidFill>
                <a:latin typeface="Verdana" pitchFamily="34" charset="0"/>
                <a:ea typeface="Verdana" pitchFamily="34" charset="0"/>
                <a:cs typeface="Verdana" pitchFamily="34" charset="0"/>
              </a:rPr>
              <a:t> </a:t>
            </a:r>
            <a:r>
              <a:rPr lang="de-DE" sz="2000" dirty="0" err="1" smtClean="0">
                <a:solidFill>
                  <a:schemeClr val="tx2"/>
                </a:solidFill>
                <a:latin typeface="Verdana" pitchFamily="34" charset="0"/>
                <a:ea typeface="Verdana" pitchFamily="34" charset="0"/>
                <a:cs typeface="Verdana" pitchFamily="34" charset="0"/>
              </a:rPr>
              <a:t>group</a:t>
            </a:r>
            <a:r>
              <a:rPr lang="de-DE" sz="2000" dirty="0" smtClean="0">
                <a:solidFill>
                  <a:schemeClr val="tx2"/>
                </a:solidFill>
                <a:latin typeface="Verdana" pitchFamily="34" charset="0"/>
                <a:ea typeface="Verdana" pitchFamily="34" charset="0"/>
                <a:cs typeface="Verdana" pitchFamily="34" charset="0"/>
              </a:rPr>
              <a:t> </a:t>
            </a:r>
            <a:r>
              <a:rPr lang="de-DE" sz="2000" dirty="0" err="1" smtClean="0">
                <a:solidFill>
                  <a:schemeClr val="tx2"/>
                </a:solidFill>
                <a:latin typeface="Verdana" pitchFamily="34" charset="0"/>
                <a:ea typeface="Verdana" pitchFamily="34" charset="0"/>
                <a:cs typeface="Verdana" pitchFamily="34" charset="0"/>
              </a:rPr>
              <a:t>feedback</a:t>
            </a:r>
            <a:r>
              <a:rPr lang="de-DE" sz="2000" dirty="0" smtClean="0">
                <a:solidFill>
                  <a:schemeClr val="tx2"/>
                </a:solidFill>
                <a:latin typeface="Verdana" pitchFamily="34" charset="0"/>
                <a:ea typeface="Verdana" pitchFamily="34" charset="0"/>
                <a:cs typeface="Verdana" pitchFamily="34" charset="0"/>
              </a:rPr>
              <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Metakommunikation     </a:t>
            </a:r>
          </a:p>
        </p:txBody>
      </p:sp>
      <p:sp>
        <p:nvSpPr>
          <p:cNvPr id="10"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5" name="Text Box 5"/>
          <p:cNvSpPr txBox="1">
            <a:spLocks noChangeArrowheads="1"/>
          </p:cNvSpPr>
          <p:nvPr/>
        </p:nvSpPr>
        <p:spPr bwMode="auto">
          <a:xfrm>
            <a:off x="1763688" y="598488"/>
            <a:ext cx="6999312" cy="997196"/>
          </a:xfrm>
          <a:prstGeom prst="rect">
            <a:avLst/>
          </a:prstGeom>
          <a:noFill/>
          <a:ln w="9525">
            <a:noFill/>
            <a:miter lim="800000"/>
            <a:headEnd/>
            <a:tailEnd/>
          </a:ln>
        </p:spPr>
        <p:txBody>
          <a:bodyPr wrap="square">
            <a:prstTxWarp prst="textNoShape">
              <a:avLst/>
            </a:prstTxWarp>
            <a:spAutoFit/>
          </a:bodyPr>
          <a:lstStyle/>
          <a:p>
            <a:pPr>
              <a:spcBef>
                <a:spcPct val="10000"/>
              </a:spcBef>
            </a:pPr>
            <a:r>
              <a:rPr lang="de-DE" sz="2800" dirty="0" err="1" smtClean="0">
                <a:latin typeface="Verdana" pitchFamily="34" charset="0"/>
                <a:ea typeface="Verdana" pitchFamily="34" charset="0"/>
                <a:cs typeface="Verdana" pitchFamily="34" charset="0"/>
              </a:rPr>
              <a:t>What</a:t>
            </a:r>
            <a:r>
              <a:rPr lang="de-DE" sz="2800" dirty="0" smtClean="0">
                <a:latin typeface="Verdana" pitchFamily="34" charset="0"/>
                <a:ea typeface="Verdana" pitchFamily="34" charset="0"/>
                <a:cs typeface="Verdana" pitchFamily="34" charset="0"/>
              </a:rPr>
              <a:t> </a:t>
            </a:r>
            <a:r>
              <a:rPr lang="de-DE" sz="2800" dirty="0" err="1" smtClean="0">
                <a:latin typeface="Verdana" pitchFamily="34" charset="0"/>
                <a:ea typeface="Verdana" pitchFamily="34" charset="0"/>
                <a:cs typeface="Verdana" pitchFamily="34" charset="0"/>
              </a:rPr>
              <a:t>works</a:t>
            </a:r>
            <a:r>
              <a:rPr lang="de-DE" sz="2800" dirty="0" smtClean="0">
                <a:latin typeface="Verdana" pitchFamily="34" charset="0"/>
                <a:ea typeface="Verdana" pitchFamily="34" charset="0"/>
                <a:cs typeface="Verdana" pitchFamily="34" charset="0"/>
              </a:rPr>
              <a:t> (empirische Befunde)</a:t>
            </a:r>
            <a:endParaRPr lang="de-DE" sz="2800" dirty="0">
              <a:latin typeface="Verdana" pitchFamily="34" charset="0"/>
              <a:ea typeface="Verdana" pitchFamily="34" charset="0"/>
              <a:cs typeface="Verdana" pitchFamily="34" charset="0"/>
            </a:endParaRPr>
          </a:p>
          <a:p>
            <a:pPr>
              <a:spcBef>
                <a:spcPct val="10000"/>
              </a:spcBef>
            </a:pPr>
            <a:r>
              <a:rPr lang="de-DE" sz="2800" dirty="0" smtClean="0">
                <a:latin typeface="Verdana" pitchFamily="34" charset="0"/>
                <a:ea typeface="Verdana" pitchFamily="34" charset="0"/>
                <a:cs typeface="Verdana" pitchFamily="34" charset="0"/>
              </a:rPr>
              <a:t>John </a:t>
            </a:r>
            <a:r>
              <a:rPr lang="de-DE" sz="2800" dirty="0">
                <a:latin typeface="Verdana" pitchFamily="34" charset="0"/>
                <a:ea typeface="Verdana" pitchFamily="34" charset="0"/>
                <a:cs typeface="Verdana" pitchFamily="34" charset="0"/>
              </a:rPr>
              <a:t>Hattie (2009)</a:t>
            </a:r>
          </a:p>
        </p:txBody>
      </p:sp>
      <p:pic>
        <p:nvPicPr>
          <p:cNvPr id="6" name="Bild 3"/>
          <p:cNvPicPr>
            <a:picLocks noChangeAspect="1"/>
          </p:cNvPicPr>
          <p:nvPr/>
        </p:nvPicPr>
        <p:blipFill>
          <a:blip r:embed="rId3" cstate="print"/>
          <a:srcRect/>
          <a:stretch>
            <a:fillRect/>
          </a:stretch>
        </p:blipFill>
        <p:spPr bwMode="auto">
          <a:xfrm>
            <a:off x="323528" y="2060848"/>
            <a:ext cx="1872208" cy="2496277"/>
          </a:xfrm>
          <a:prstGeom prst="rect">
            <a:avLst/>
          </a:prstGeom>
          <a:noFill/>
          <a:ln w="9525">
            <a:noFill/>
            <a:miter lim="800000"/>
            <a:headEnd/>
            <a:tailEnd/>
          </a:ln>
        </p:spPr>
      </p:pic>
      <p:pic>
        <p:nvPicPr>
          <p:cNvPr id="8" name="Bild 4"/>
          <p:cNvPicPr>
            <a:picLocks noChangeAspect="1"/>
          </p:cNvPicPr>
          <p:nvPr/>
        </p:nvPicPr>
        <p:blipFill>
          <a:blip r:embed="rId4" cstate="print"/>
          <a:srcRect/>
          <a:stretch>
            <a:fillRect/>
          </a:stretch>
        </p:blipFill>
        <p:spPr bwMode="auto">
          <a:xfrm>
            <a:off x="1475656" y="3068960"/>
            <a:ext cx="1862394" cy="2634208"/>
          </a:xfrm>
          <a:prstGeom prst="rect">
            <a:avLst/>
          </a:prstGeom>
          <a:noFill/>
          <a:ln w="9525">
            <a:solidFill>
              <a:schemeClr val="tx1"/>
            </a:solidFill>
            <a:miter lim="800000"/>
            <a:headEnd/>
            <a:tailEnd/>
          </a:ln>
        </p:spPr>
      </p:pic>
      <p:sp>
        <p:nvSpPr>
          <p:cNvPr id="10" name="Text Box 12"/>
          <p:cNvSpPr txBox="1">
            <a:spLocks noChangeArrowheads="1"/>
          </p:cNvSpPr>
          <p:nvPr/>
        </p:nvSpPr>
        <p:spPr bwMode="auto">
          <a:xfrm>
            <a:off x="3851920" y="2601629"/>
            <a:ext cx="4824536" cy="3131627"/>
          </a:xfrm>
          <a:prstGeom prst="rect">
            <a:avLst/>
          </a:prstGeom>
          <a:solidFill>
            <a:schemeClr val="bg1">
              <a:lumMod val="85000"/>
            </a:schemeClr>
          </a:solidFill>
          <a:ln w="9525">
            <a:noFill/>
            <a:miter lim="800000"/>
            <a:headEnd/>
            <a:tailEnd/>
          </a:ln>
        </p:spPr>
        <p:txBody>
          <a:bodyPr wrap="square">
            <a:prstTxWarp prst="textNoShape">
              <a:avLst/>
            </a:prstTxWarp>
            <a:spAutoFit/>
          </a:bodyPr>
          <a:lstStyle/>
          <a:p>
            <a:pPr marL="457200" indent="-457200">
              <a:lnSpc>
                <a:spcPts val="3000"/>
              </a:lnSpc>
              <a:spcBef>
                <a:spcPct val="25000"/>
              </a:spcBef>
              <a:tabLst>
                <a:tab pos="2063750" algn="l"/>
              </a:tabLst>
            </a:pPr>
            <a:r>
              <a:rPr lang="de-DE" sz="2000" dirty="0" smtClean="0">
                <a:solidFill>
                  <a:schemeClr val="tx2">
                    <a:lumMod val="75000"/>
                  </a:schemeClr>
                </a:solidFill>
                <a:latin typeface="Linotype Syntax Com Regular" pitchFamily="-65" charset="0"/>
                <a:ea typeface="Arial" pitchFamily="-65" charset="0"/>
                <a:cs typeface="Arial" pitchFamily="-65" charset="0"/>
              </a:rPr>
              <a:t>d  = Maß für die Effektstärke </a:t>
            </a:r>
            <a:endParaRPr lang="de-DE" sz="1800" dirty="0" smtClean="0">
              <a:solidFill>
                <a:schemeClr val="tx2">
                  <a:lumMod val="75000"/>
                </a:schemeClr>
              </a:solidFill>
              <a:latin typeface="Linotype Syntax Com Regular" pitchFamily="-65" charset="0"/>
              <a:ea typeface="Arial" pitchFamily="-65" charset="0"/>
              <a:cs typeface="Arial" pitchFamily="-65" charset="0"/>
            </a:endParaRPr>
          </a:p>
          <a:p>
            <a:pPr marL="457200" indent="-457200">
              <a:lnSpc>
                <a:spcPts val="3000"/>
              </a:lnSpc>
              <a:spcBef>
                <a:spcPct val="25000"/>
              </a:spcBef>
              <a:buFont typeface="Wingdings" pitchFamily="-65" charset="2"/>
              <a:buChar char="§"/>
              <a:tabLst>
                <a:tab pos="2063750" algn="l"/>
              </a:tabLst>
            </a:pPr>
            <a:r>
              <a:rPr lang="de-DE" sz="1800" dirty="0" smtClean="0">
                <a:solidFill>
                  <a:schemeClr val="tx2">
                    <a:lumMod val="75000"/>
                  </a:schemeClr>
                </a:solidFill>
                <a:latin typeface="Linotype Syntax Com Regular" pitchFamily="-65" charset="0"/>
                <a:ea typeface="Arial" pitchFamily="-65" charset="0"/>
                <a:cs typeface="Arial" pitchFamily="-65" charset="0"/>
              </a:rPr>
              <a:t>d </a:t>
            </a:r>
            <a:r>
              <a:rPr lang="de-DE" sz="1800" dirty="0">
                <a:solidFill>
                  <a:schemeClr val="tx2">
                    <a:lumMod val="75000"/>
                  </a:schemeClr>
                </a:solidFill>
                <a:latin typeface="Linotype Syntax Com Regular" pitchFamily="-65" charset="0"/>
                <a:ea typeface="Arial" pitchFamily="-65" charset="0"/>
                <a:cs typeface="Arial" pitchFamily="-65" charset="0"/>
              </a:rPr>
              <a:t>&lt; 0: 	</a:t>
            </a:r>
            <a:r>
              <a:rPr lang="de-DE" sz="1800" dirty="0" smtClean="0">
                <a:solidFill>
                  <a:schemeClr val="tx2">
                    <a:lumMod val="75000"/>
                  </a:schemeClr>
                </a:solidFill>
                <a:latin typeface="Linotype Syntax Com Regular" pitchFamily="-65" charset="0"/>
                <a:ea typeface="Arial" pitchFamily="-65" charset="0"/>
                <a:cs typeface="Arial" pitchFamily="-65" charset="0"/>
              </a:rPr>
              <a:t>negativer Effekt</a:t>
            </a:r>
            <a:endParaRPr lang="de-DE" sz="1800" dirty="0">
              <a:solidFill>
                <a:schemeClr val="tx2">
                  <a:lumMod val="75000"/>
                </a:schemeClr>
              </a:solidFill>
              <a:latin typeface="Linotype Syntax Com Regular" pitchFamily="-65" charset="0"/>
              <a:ea typeface="Arial" pitchFamily="-65" charset="0"/>
              <a:cs typeface="Arial" pitchFamily="-65" charset="0"/>
            </a:endParaRPr>
          </a:p>
          <a:p>
            <a:pPr marL="457200" indent="-457200">
              <a:lnSpc>
                <a:spcPts val="3000"/>
              </a:lnSpc>
              <a:spcBef>
                <a:spcPct val="25000"/>
              </a:spcBef>
              <a:buFont typeface="Wingdings" pitchFamily="-65" charset="2"/>
              <a:buChar char="§"/>
              <a:tabLst>
                <a:tab pos="2063750" algn="l"/>
              </a:tabLst>
            </a:pPr>
            <a:r>
              <a:rPr lang="de-DE" sz="1800" dirty="0">
                <a:solidFill>
                  <a:schemeClr val="tx2">
                    <a:lumMod val="75000"/>
                  </a:schemeClr>
                </a:solidFill>
                <a:latin typeface="Linotype Syntax Com Regular" pitchFamily="-65" charset="0"/>
                <a:ea typeface="Arial" pitchFamily="-65" charset="0"/>
                <a:cs typeface="Arial" pitchFamily="-65" charset="0"/>
              </a:rPr>
              <a:t>0 &lt; d &lt; .20: 	kein bzw. zu </a:t>
            </a:r>
            <a:r>
              <a:rPr lang="de-DE" sz="1800" dirty="0" err="1" smtClean="0">
                <a:solidFill>
                  <a:schemeClr val="tx2">
                    <a:lumMod val="75000"/>
                  </a:schemeClr>
                </a:solidFill>
                <a:latin typeface="Linotype Syntax Com Regular" pitchFamily="-65" charset="0"/>
                <a:ea typeface="Arial" pitchFamily="-65" charset="0"/>
                <a:cs typeface="Arial" pitchFamily="-65" charset="0"/>
              </a:rPr>
              <a:t>vernach</a:t>
            </a:r>
            <a:r>
              <a:rPr lang="de-DE" sz="1800" dirty="0" smtClean="0">
                <a:solidFill>
                  <a:schemeClr val="tx2">
                    <a:lumMod val="75000"/>
                  </a:schemeClr>
                </a:solidFill>
                <a:latin typeface="Linotype Syntax Com Regular" pitchFamily="-65" charset="0"/>
                <a:ea typeface="Arial" pitchFamily="-65" charset="0"/>
                <a:cs typeface="Arial" pitchFamily="-65" charset="0"/>
              </a:rPr>
              <a:t>-	</a:t>
            </a:r>
            <a:r>
              <a:rPr lang="de-DE" sz="1800" dirty="0" err="1" smtClean="0">
                <a:solidFill>
                  <a:schemeClr val="tx2">
                    <a:lumMod val="75000"/>
                  </a:schemeClr>
                </a:solidFill>
                <a:latin typeface="Linotype Syntax Com Regular" pitchFamily="-65" charset="0"/>
                <a:ea typeface="Arial" pitchFamily="-65" charset="0"/>
                <a:cs typeface="Arial" pitchFamily="-65" charset="0"/>
              </a:rPr>
              <a:t>lässigender</a:t>
            </a:r>
            <a:r>
              <a:rPr lang="de-DE" sz="1800" dirty="0" smtClean="0">
                <a:solidFill>
                  <a:schemeClr val="tx2">
                    <a:lumMod val="75000"/>
                  </a:schemeClr>
                </a:solidFill>
                <a:latin typeface="Linotype Syntax Com Regular" pitchFamily="-65" charset="0"/>
                <a:ea typeface="Arial" pitchFamily="-65" charset="0"/>
                <a:cs typeface="Arial" pitchFamily="-65" charset="0"/>
              </a:rPr>
              <a:t> </a:t>
            </a:r>
            <a:r>
              <a:rPr lang="de-DE" sz="1800" dirty="0">
                <a:solidFill>
                  <a:schemeClr val="tx2">
                    <a:lumMod val="75000"/>
                  </a:schemeClr>
                </a:solidFill>
                <a:latin typeface="Linotype Syntax Com Regular" pitchFamily="-65" charset="0"/>
                <a:ea typeface="Arial" pitchFamily="-65" charset="0"/>
                <a:cs typeface="Arial" pitchFamily="-65" charset="0"/>
              </a:rPr>
              <a:t>Effekt </a:t>
            </a:r>
          </a:p>
          <a:p>
            <a:pPr marL="457200" indent="-457200">
              <a:lnSpc>
                <a:spcPts val="3000"/>
              </a:lnSpc>
              <a:spcBef>
                <a:spcPct val="25000"/>
              </a:spcBef>
              <a:buFont typeface="Wingdings" pitchFamily="-65" charset="2"/>
              <a:buChar char="§"/>
              <a:tabLst>
                <a:tab pos="2063750" algn="l"/>
              </a:tabLst>
            </a:pPr>
            <a:r>
              <a:rPr lang="de-DE" sz="1800" dirty="0">
                <a:solidFill>
                  <a:schemeClr val="tx2">
                    <a:lumMod val="75000"/>
                  </a:schemeClr>
                </a:solidFill>
                <a:latin typeface="Linotype Syntax Com Regular" pitchFamily="-65" charset="0"/>
                <a:ea typeface="Arial" pitchFamily="-65" charset="0"/>
                <a:cs typeface="Arial" pitchFamily="-65" charset="0"/>
              </a:rPr>
              <a:t>.20 &lt; d &lt; .40: 	kleiner Effekt</a:t>
            </a:r>
          </a:p>
          <a:p>
            <a:pPr marL="457200" indent="-457200">
              <a:lnSpc>
                <a:spcPts val="3000"/>
              </a:lnSpc>
              <a:spcBef>
                <a:spcPct val="25000"/>
              </a:spcBef>
              <a:buFont typeface="Wingdings" pitchFamily="-65" charset="2"/>
              <a:buChar char="§"/>
              <a:tabLst>
                <a:tab pos="2063750" algn="l"/>
              </a:tabLst>
            </a:pPr>
            <a:r>
              <a:rPr lang="de-DE" sz="1800" dirty="0">
                <a:solidFill>
                  <a:schemeClr val="tx2">
                    <a:lumMod val="75000"/>
                  </a:schemeClr>
                </a:solidFill>
                <a:latin typeface="Linotype Syntax Com Regular" pitchFamily="-65" charset="0"/>
                <a:ea typeface="Arial" pitchFamily="-65" charset="0"/>
                <a:cs typeface="Arial" pitchFamily="-65" charset="0"/>
              </a:rPr>
              <a:t>.40 &lt; d &lt; .60: 	moderater Effekt</a:t>
            </a:r>
          </a:p>
          <a:p>
            <a:pPr marL="457200" indent="-457200">
              <a:lnSpc>
                <a:spcPts val="3000"/>
              </a:lnSpc>
              <a:spcBef>
                <a:spcPct val="25000"/>
              </a:spcBef>
              <a:buFont typeface="Wingdings" pitchFamily="-65" charset="2"/>
              <a:buChar char="§"/>
              <a:tabLst>
                <a:tab pos="2063750" algn="l"/>
              </a:tabLst>
            </a:pPr>
            <a:r>
              <a:rPr lang="de-DE" sz="1800" dirty="0">
                <a:solidFill>
                  <a:schemeClr val="tx2">
                    <a:lumMod val="75000"/>
                  </a:schemeClr>
                </a:solidFill>
                <a:latin typeface="Linotype Syntax Com Regular" pitchFamily="-65" charset="0"/>
                <a:ea typeface="Arial" pitchFamily="-65" charset="0"/>
                <a:cs typeface="Arial" pitchFamily="-65" charset="0"/>
              </a:rPr>
              <a:t>d &gt;. 60: 	</a:t>
            </a:r>
            <a:r>
              <a:rPr lang="de-DE" sz="1800" dirty="0" smtClean="0">
                <a:solidFill>
                  <a:schemeClr val="tx2">
                    <a:lumMod val="75000"/>
                  </a:schemeClr>
                </a:solidFill>
                <a:latin typeface="Linotype Syntax Com Regular" pitchFamily="-65" charset="0"/>
                <a:ea typeface="Arial" pitchFamily="-65" charset="0"/>
                <a:cs typeface="Arial" pitchFamily="-65" charset="0"/>
              </a:rPr>
              <a:t>großer Effekt</a:t>
            </a:r>
            <a:endParaRPr lang="de-DE" sz="1800" dirty="0">
              <a:solidFill>
                <a:schemeClr val="tx2">
                  <a:lumMod val="75000"/>
                </a:schemeClr>
              </a:solidFill>
              <a:latin typeface="Linotype Syntax Com Regular" pitchFamily="-65" charset="0"/>
              <a:ea typeface="Arial" pitchFamily="-65" charset="0"/>
              <a:cs typeface="Arial" pitchFamily="-65" charset="0"/>
            </a:endParaRPr>
          </a:p>
        </p:txBody>
      </p:sp>
      <p:sp>
        <p:nvSpPr>
          <p:cNvPr id="11" name="Inhaltsplatzhalter 2"/>
          <p:cNvSpPr txBox="1">
            <a:spLocks/>
          </p:cNvSpPr>
          <p:nvPr/>
        </p:nvSpPr>
        <p:spPr>
          <a:xfrm>
            <a:off x="3707904" y="1988840"/>
            <a:ext cx="5184576" cy="57606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de-DE" sz="2800" dirty="0" smtClean="0">
                <a:latin typeface="Verdana" pitchFamily="34" charset="0"/>
                <a:ea typeface="Verdana" pitchFamily="34" charset="0"/>
                <a:cs typeface="Verdana" pitchFamily="34" charset="0"/>
              </a:rPr>
              <a:t>Was ist lernwirksam?</a:t>
            </a:r>
            <a:endParaRPr kumimoji="0" lang="de-DE" i="0" u="none" strike="noStrike" kern="1200" cap="none" spc="0" normalizeH="0" baseline="0" noProof="0" dirty="0" smtClean="0">
              <a:ln>
                <a:noFill/>
              </a:ln>
              <a:effectLst/>
              <a:uLnTx/>
              <a:uFillTx/>
              <a:latin typeface="Verdana" pitchFamily="34" charset="0"/>
              <a:ea typeface="Verdana" pitchFamily="34" charset="0"/>
              <a:cs typeface="Verdana" pitchFamily="34" charset="0"/>
            </a:endParaRPr>
          </a:p>
        </p:txBody>
      </p:sp>
      <p:sp>
        <p:nvSpPr>
          <p:cNvPr id="12"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pic>
        <p:nvPicPr>
          <p:cNvPr id="2" name="Grafik 1"/>
          <p:cNvPicPr>
            <a:picLocks noChangeAspect="1"/>
          </p:cNvPicPr>
          <p:nvPr/>
        </p:nvPicPr>
        <p:blipFill rotWithShape="1">
          <a:blip r:embed="rId3"/>
          <a:srcRect l="44422" r="7672"/>
          <a:stretch/>
        </p:blipFill>
        <p:spPr>
          <a:xfrm>
            <a:off x="251520" y="107100"/>
            <a:ext cx="8698932" cy="6305032"/>
          </a:xfrm>
          <a:prstGeom prst="rect">
            <a:avLst/>
          </a:prstGeom>
        </p:spPr>
      </p:pic>
      <p:pic>
        <p:nvPicPr>
          <p:cNvPr id="32770" name="Picture 2" descr="C:\Users\lutz\Desktop\stäudel.de\GUP_logo.jpg"/>
          <p:cNvPicPr>
            <a:picLocks noChangeAspect="1" noChangeArrowheads="1"/>
          </p:cNvPicPr>
          <p:nvPr/>
        </p:nvPicPr>
        <p:blipFill>
          <a:blip r:embed="rId4"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Tree>
    <p:extLst>
      <p:ext uri="{BB962C8B-B14F-4D97-AF65-F5344CB8AC3E}">
        <p14:creationId xmlns:p14="http://schemas.microsoft.com/office/powerpoint/2010/main" val="2086040419"/>
      </p:ext>
    </p:extLst>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4" name="Text Box 12"/>
          <p:cNvSpPr txBox="1">
            <a:spLocks noChangeArrowheads="1"/>
          </p:cNvSpPr>
          <p:nvPr/>
        </p:nvSpPr>
        <p:spPr bwMode="auto">
          <a:xfrm>
            <a:off x="683568" y="2348880"/>
            <a:ext cx="8097837" cy="2862322"/>
          </a:xfrm>
          <a:prstGeom prst="rect">
            <a:avLst/>
          </a:prstGeom>
          <a:noFill/>
          <a:ln w="9525">
            <a:noFill/>
            <a:miter lim="800000"/>
            <a:headEnd/>
            <a:tailEnd/>
          </a:ln>
        </p:spPr>
        <p:txBody>
          <a:bodyPr>
            <a:prstTxWarp prst="textNoShape">
              <a:avLst/>
            </a:prstTxWarp>
            <a:spAutoFit/>
          </a:bodyPr>
          <a:lstStyle/>
          <a:p>
            <a:pPr marL="457200" indent="-457200">
              <a:lnSpc>
                <a:spcPct val="150000"/>
              </a:lnSpc>
              <a:buFont typeface="Wingdings" charset="2"/>
              <a:buChar char="§"/>
              <a:tabLst>
                <a:tab pos="5743575" algn="l"/>
              </a:tabLst>
            </a:pPr>
            <a:r>
              <a:rPr lang="de-DE" sz="2000" dirty="0" smtClean="0">
                <a:solidFill>
                  <a:schemeClr val="bg1">
                    <a:lumMod val="50000"/>
                  </a:schemeClr>
                </a:solidFill>
                <a:latin typeface="Linotype Syntax Com Regular" charset="0"/>
                <a:ea typeface="Arial" charset="0"/>
                <a:cs typeface="Arial" charset="0"/>
              </a:rPr>
              <a:t>Offener Unterricht	d = .01</a:t>
            </a:r>
          </a:p>
          <a:p>
            <a:pPr marL="457200" indent="-457200">
              <a:lnSpc>
                <a:spcPct val="150000"/>
              </a:lnSpc>
              <a:buFont typeface="Wingdings" charset="2"/>
              <a:buChar char="§"/>
              <a:tabLst>
                <a:tab pos="5743575" algn="l"/>
              </a:tabLst>
            </a:pPr>
            <a:r>
              <a:rPr lang="de-DE" sz="2000" b="1" dirty="0" smtClean="0">
                <a:latin typeface="Linotype Syntax Com Regular" charset="0"/>
                <a:ea typeface="Arial" charset="0"/>
                <a:cs typeface="Arial" charset="0"/>
              </a:rPr>
              <a:t>Leistungsgruppierung	d = .12</a:t>
            </a:r>
          </a:p>
          <a:p>
            <a:pPr marL="457200" indent="-457200">
              <a:lnSpc>
                <a:spcPct val="150000"/>
              </a:lnSpc>
              <a:buFont typeface="Wingdings" charset="2"/>
              <a:buChar char="§"/>
              <a:tabLst>
                <a:tab pos="5743575" algn="l"/>
              </a:tabLst>
            </a:pPr>
            <a:r>
              <a:rPr lang="de-DE" sz="2000" b="1" dirty="0" smtClean="0">
                <a:latin typeface="Linotype Syntax Com Regular" charset="0"/>
                <a:ea typeface="Arial" charset="0"/>
                <a:cs typeface="Arial" charset="0"/>
              </a:rPr>
              <a:t>Interne Differenzierung	d = .16</a:t>
            </a:r>
          </a:p>
          <a:p>
            <a:pPr marL="457200" indent="-457200">
              <a:lnSpc>
                <a:spcPct val="150000"/>
              </a:lnSpc>
              <a:buFont typeface="Wingdings" charset="2"/>
              <a:buChar char="§"/>
              <a:tabLst>
                <a:tab pos="5743575" algn="l"/>
              </a:tabLst>
            </a:pPr>
            <a:r>
              <a:rPr lang="de-DE" sz="2000" dirty="0" smtClean="0">
                <a:solidFill>
                  <a:schemeClr val="bg1">
                    <a:lumMod val="50000"/>
                  </a:schemeClr>
                </a:solidFill>
                <a:latin typeface="Linotype Syntax Com Regular" charset="0"/>
                <a:ea typeface="Arial" charset="0"/>
                <a:cs typeface="Arial" charset="0"/>
              </a:rPr>
              <a:t>Web-basiertes Lernen	d = .18</a:t>
            </a:r>
          </a:p>
          <a:p>
            <a:pPr marL="457200" indent="-457200">
              <a:lnSpc>
                <a:spcPct val="150000"/>
              </a:lnSpc>
              <a:buFont typeface="Wingdings" charset="2"/>
              <a:buChar char="§"/>
              <a:tabLst>
                <a:tab pos="5743575" algn="l"/>
              </a:tabLst>
            </a:pPr>
            <a:r>
              <a:rPr lang="de-DE" sz="2000" dirty="0" smtClean="0">
                <a:solidFill>
                  <a:schemeClr val="bg1">
                    <a:lumMod val="50000"/>
                  </a:schemeClr>
                </a:solidFill>
                <a:latin typeface="Linotype Syntax Com Regular" charset="0"/>
                <a:ea typeface="Arial" charset="0"/>
                <a:cs typeface="Arial" charset="0"/>
              </a:rPr>
              <a:t>Team Teaching	d = .19			</a:t>
            </a:r>
            <a:endParaRPr lang="de-DE" sz="2000" dirty="0">
              <a:latin typeface="Linotype Syntax Com Regular" charset="0"/>
              <a:ea typeface="Arial" charset="0"/>
              <a:cs typeface="Arial" charset="0"/>
            </a:endParaRPr>
          </a:p>
        </p:txBody>
      </p:sp>
      <p:sp>
        <p:nvSpPr>
          <p:cNvPr id="5" name="Text Box 5"/>
          <p:cNvSpPr txBox="1">
            <a:spLocks noChangeArrowheads="1"/>
          </p:cNvSpPr>
          <p:nvPr/>
        </p:nvSpPr>
        <p:spPr bwMode="auto">
          <a:xfrm>
            <a:off x="1619672" y="1196752"/>
            <a:ext cx="5525616" cy="861774"/>
          </a:xfrm>
          <a:prstGeom prst="rect">
            <a:avLst/>
          </a:prstGeom>
          <a:noFill/>
          <a:ln w="9525">
            <a:noFill/>
            <a:miter lim="800000"/>
            <a:headEnd/>
            <a:tailEnd/>
          </a:ln>
        </p:spPr>
        <p:txBody>
          <a:bodyPr wrap="square">
            <a:prstTxWarp prst="textNoShape">
              <a:avLst/>
            </a:prstTxWarp>
            <a:spAutoFit/>
          </a:bodyPr>
          <a:lstStyle/>
          <a:p>
            <a:pPr>
              <a:spcBef>
                <a:spcPct val="10000"/>
              </a:spcBef>
            </a:pPr>
            <a:r>
              <a:rPr lang="de-DE" sz="2800" dirty="0" smtClean="0">
                <a:latin typeface="Linotype Syntax Com Regular" pitchFamily="-65" charset="0"/>
                <a:ea typeface="Arial" pitchFamily="-65" charset="0"/>
                <a:cs typeface="Arial" pitchFamily="-65" charset="0"/>
              </a:rPr>
              <a:t>Was hilft nicht und schadet nicht?</a:t>
            </a:r>
          </a:p>
          <a:p>
            <a:pPr algn="ctr">
              <a:spcBef>
                <a:spcPct val="10000"/>
              </a:spcBef>
            </a:pPr>
            <a:r>
              <a:rPr lang="de-DE" sz="2000" dirty="0" smtClean="0">
                <a:latin typeface="Linotype Syntax Com Regular" pitchFamily="-65" charset="0"/>
                <a:ea typeface="Arial" pitchFamily="-65" charset="0"/>
                <a:cs typeface="Arial" pitchFamily="-65" charset="0"/>
              </a:rPr>
              <a:t>(0 &lt; d &lt; 0.2)</a:t>
            </a:r>
            <a:endParaRPr lang="de-DE" sz="2800" dirty="0">
              <a:latin typeface="Linotype Syntax Com Regular" pitchFamily="-65" charset="0"/>
              <a:ea typeface="Arial" pitchFamily="-65" charset="0"/>
              <a:cs typeface="Arial" pitchFamily="-65" charset="0"/>
            </a:endParaRPr>
          </a:p>
        </p:txBody>
      </p:sp>
      <p:sp>
        <p:nvSpPr>
          <p:cNvPr id="6"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4" name="Text Box 12"/>
          <p:cNvSpPr txBox="1">
            <a:spLocks noChangeArrowheads="1"/>
          </p:cNvSpPr>
          <p:nvPr/>
        </p:nvSpPr>
        <p:spPr bwMode="auto">
          <a:xfrm>
            <a:off x="971600" y="2106231"/>
            <a:ext cx="8097837" cy="3266985"/>
          </a:xfrm>
          <a:prstGeom prst="rect">
            <a:avLst/>
          </a:prstGeom>
          <a:noFill/>
          <a:ln w="9525">
            <a:noFill/>
            <a:miter lim="800000"/>
            <a:headEnd/>
            <a:tailEnd/>
          </a:ln>
        </p:spPr>
        <p:txBody>
          <a:bodyPr wrap="square">
            <a:prstTxWarp prst="textNoShape">
              <a:avLst/>
            </a:prstTxWarp>
            <a:spAutoFit/>
          </a:bodyPr>
          <a:lstStyle/>
          <a:p>
            <a:pPr marL="457200" indent="-457200">
              <a:lnSpc>
                <a:spcPct val="150000"/>
              </a:lnSpc>
              <a:buFont typeface="Wingdings" charset="2"/>
              <a:buChar char="§"/>
              <a:tabLst>
                <a:tab pos="5743575" algn="l"/>
              </a:tabLst>
            </a:pPr>
            <a:r>
              <a:rPr lang="de-DE" sz="2000" dirty="0" smtClean="0">
                <a:solidFill>
                  <a:schemeClr val="bg1">
                    <a:lumMod val="50000"/>
                  </a:schemeClr>
                </a:solidFill>
                <a:latin typeface="Linotype Syntax Com Regular" charset="0"/>
                <a:ea typeface="Arial" charset="0"/>
                <a:cs typeface="Arial" charset="0"/>
              </a:rPr>
              <a:t>Reduzierung der Klassengröße	d = .21</a:t>
            </a:r>
          </a:p>
          <a:p>
            <a:pPr marL="457200" indent="-457200">
              <a:lnSpc>
                <a:spcPct val="150000"/>
              </a:lnSpc>
              <a:buFont typeface="Wingdings" charset="2"/>
              <a:buChar char="§"/>
              <a:tabLst>
                <a:tab pos="5743575" algn="l"/>
              </a:tabLst>
            </a:pPr>
            <a:r>
              <a:rPr lang="de-DE" sz="2000" dirty="0" smtClean="0">
                <a:solidFill>
                  <a:schemeClr val="bg1">
                    <a:lumMod val="50000"/>
                  </a:schemeClr>
                </a:solidFill>
                <a:latin typeface="Linotype Syntax Com Regular" charset="0"/>
                <a:ea typeface="Arial" charset="0"/>
                <a:cs typeface="Arial" charset="0"/>
              </a:rPr>
              <a:t>Individualisiertes Lernen	d = .22</a:t>
            </a:r>
          </a:p>
          <a:p>
            <a:pPr marL="457200" indent="-457200">
              <a:lnSpc>
                <a:spcPct val="150000"/>
              </a:lnSpc>
              <a:buFont typeface="Wingdings" charset="2"/>
              <a:buChar char="§"/>
              <a:tabLst>
                <a:tab pos="5743575" algn="l"/>
              </a:tabLst>
            </a:pPr>
            <a:r>
              <a:rPr lang="de-DE" sz="2000" dirty="0" smtClean="0">
                <a:solidFill>
                  <a:schemeClr val="bg1">
                    <a:lumMod val="50000"/>
                  </a:schemeClr>
                </a:solidFill>
                <a:latin typeface="Linotype Syntax Com Regular" charset="0"/>
                <a:ea typeface="Arial" charset="0"/>
                <a:cs typeface="Arial" charset="0"/>
              </a:rPr>
              <a:t>Teaching </a:t>
            </a:r>
            <a:r>
              <a:rPr lang="de-DE" sz="2000" dirty="0" err="1" smtClean="0">
                <a:solidFill>
                  <a:schemeClr val="bg1">
                    <a:lumMod val="50000"/>
                  </a:schemeClr>
                </a:solidFill>
                <a:latin typeface="Linotype Syntax Com Regular" charset="0"/>
                <a:ea typeface="Arial" charset="0"/>
                <a:cs typeface="Arial" charset="0"/>
              </a:rPr>
              <a:t>to</a:t>
            </a:r>
            <a:r>
              <a:rPr lang="de-DE" sz="2000" dirty="0" smtClean="0">
                <a:solidFill>
                  <a:schemeClr val="bg1">
                    <a:lumMod val="50000"/>
                  </a:schemeClr>
                </a:solidFill>
                <a:latin typeface="Linotype Syntax Com Regular" charset="0"/>
                <a:ea typeface="Arial" charset="0"/>
                <a:cs typeface="Arial" charset="0"/>
              </a:rPr>
              <a:t> </a:t>
            </a:r>
            <a:r>
              <a:rPr lang="de-DE" sz="2000" dirty="0" err="1" smtClean="0">
                <a:solidFill>
                  <a:schemeClr val="bg1">
                    <a:lumMod val="50000"/>
                  </a:schemeClr>
                </a:solidFill>
                <a:latin typeface="Linotype Syntax Com Regular" charset="0"/>
                <a:ea typeface="Arial" charset="0"/>
                <a:cs typeface="Arial" charset="0"/>
              </a:rPr>
              <a:t>the</a:t>
            </a:r>
            <a:r>
              <a:rPr lang="de-DE" sz="2000" dirty="0" smtClean="0">
                <a:solidFill>
                  <a:schemeClr val="bg1">
                    <a:lumMod val="50000"/>
                  </a:schemeClr>
                </a:solidFill>
                <a:latin typeface="Linotype Syntax Com Regular" charset="0"/>
                <a:ea typeface="Arial" charset="0"/>
                <a:cs typeface="Arial" charset="0"/>
              </a:rPr>
              <a:t> Test	d = .22</a:t>
            </a:r>
          </a:p>
          <a:p>
            <a:pPr marL="457200" indent="-457200">
              <a:lnSpc>
                <a:spcPct val="150000"/>
              </a:lnSpc>
              <a:buFont typeface="Wingdings" charset="2"/>
              <a:buChar char="§"/>
              <a:tabLst>
                <a:tab pos="5743575" algn="l"/>
              </a:tabLst>
            </a:pPr>
            <a:r>
              <a:rPr lang="de-DE" sz="2000" dirty="0" smtClean="0">
                <a:solidFill>
                  <a:schemeClr val="bg1">
                    <a:lumMod val="50000"/>
                  </a:schemeClr>
                </a:solidFill>
                <a:latin typeface="Linotype Syntax Com Regular" charset="0"/>
                <a:ea typeface="Arial" charset="0"/>
                <a:cs typeface="Arial" charset="0"/>
              </a:rPr>
              <a:t>Finanzielle Ausstattung	d = .23</a:t>
            </a:r>
          </a:p>
          <a:p>
            <a:pPr marL="457200" indent="-457200">
              <a:lnSpc>
                <a:spcPct val="150000"/>
              </a:lnSpc>
              <a:buFont typeface="Wingdings" charset="2"/>
              <a:buChar char="§"/>
              <a:tabLst>
                <a:tab pos="5743575" algn="l"/>
              </a:tabLst>
            </a:pPr>
            <a:r>
              <a:rPr lang="de-DE" sz="2000" dirty="0" smtClean="0">
                <a:solidFill>
                  <a:schemeClr val="bg1">
                    <a:lumMod val="50000"/>
                  </a:schemeClr>
                </a:solidFill>
                <a:latin typeface="Linotype Syntax Com Regular" charset="0"/>
                <a:ea typeface="Arial" charset="0"/>
                <a:cs typeface="Arial" charset="0"/>
              </a:rPr>
              <a:t>Summer Schools	d = .23</a:t>
            </a:r>
          </a:p>
          <a:p>
            <a:pPr marL="457200" indent="-457200">
              <a:lnSpc>
                <a:spcPct val="150000"/>
              </a:lnSpc>
              <a:buFont typeface="Wingdings" charset="2"/>
              <a:buChar char="§"/>
              <a:tabLst>
                <a:tab pos="5743575" algn="l"/>
              </a:tabLst>
            </a:pPr>
            <a:r>
              <a:rPr lang="de-DE" sz="2000" dirty="0" smtClean="0">
                <a:solidFill>
                  <a:schemeClr val="bg1">
                    <a:lumMod val="50000"/>
                  </a:schemeClr>
                </a:solidFill>
                <a:latin typeface="Linotype Syntax Com Regular" charset="0"/>
                <a:ea typeface="Arial" charset="0"/>
                <a:cs typeface="Arial" charset="0"/>
              </a:rPr>
              <a:t>Integration/Inklusion	d = .28</a:t>
            </a:r>
          </a:p>
          <a:p>
            <a:pPr marL="457200" indent="-457200">
              <a:lnSpc>
                <a:spcPct val="150000"/>
              </a:lnSpc>
              <a:buFont typeface="Wingdings" charset="2"/>
              <a:buChar char="§"/>
              <a:tabLst>
                <a:tab pos="5743575" algn="l"/>
              </a:tabLst>
            </a:pPr>
            <a:r>
              <a:rPr lang="de-DE" sz="2000" dirty="0" smtClean="0">
                <a:solidFill>
                  <a:schemeClr val="bg1">
                    <a:lumMod val="50000"/>
                  </a:schemeClr>
                </a:solidFill>
                <a:latin typeface="Linotype Syntax Com Regular" charset="0"/>
                <a:ea typeface="Arial" charset="0"/>
                <a:cs typeface="Arial" charset="0"/>
              </a:rPr>
              <a:t>Hausaufgaben	d = .29</a:t>
            </a:r>
            <a:r>
              <a:rPr lang="de-DE" sz="2000" dirty="0" smtClean="0">
                <a:latin typeface="Linotype Syntax Com Regular" charset="0"/>
                <a:ea typeface="Arial" charset="0"/>
                <a:cs typeface="Arial" charset="0"/>
              </a:rPr>
              <a:t>	</a:t>
            </a:r>
            <a:endParaRPr lang="de-DE" sz="2000" dirty="0">
              <a:latin typeface="Linotype Syntax Com Regular" charset="0"/>
              <a:ea typeface="Arial" charset="0"/>
              <a:cs typeface="Arial" charset="0"/>
            </a:endParaRPr>
          </a:p>
        </p:txBody>
      </p:sp>
      <p:sp>
        <p:nvSpPr>
          <p:cNvPr id="5" name="Text Box 5"/>
          <p:cNvSpPr txBox="1">
            <a:spLocks noChangeArrowheads="1"/>
          </p:cNvSpPr>
          <p:nvPr/>
        </p:nvSpPr>
        <p:spPr bwMode="auto">
          <a:xfrm>
            <a:off x="2051720" y="404664"/>
            <a:ext cx="5093568" cy="1335750"/>
          </a:xfrm>
          <a:prstGeom prst="rect">
            <a:avLst/>
          </a:prstGeom>
          <a:noFill/>
          <a:ln w="9525">
            <a:noFill/>
            <a:miter lim="800000"/>
            <a:headEnd/>
            <a:tailEnd/>
          </a:ln>
        </p:spPr>
        <p:txBody>
          <a:bodyPr wrap="square">
            <a:prstTxWarp prst="textNoShape">
              <a:avLst/>
            </a:prstTxWarp>
            <a:spAutoFit/>
          </a:bodyPr>
          <a:lstStyle/>
          <a:p>
            <a:pPr algn="ctr">
              <a:spcBef>
                <a:spcPct val="10000"/>
              </a:spcBef>
            </a:pPr>
            <a:r>
              <a:rPr lang="de-DE" sz="2800" dirty="0">
                <a:latin typeface="Linotype Syntax Com Regular" pitchFamily="-65" charset="0"/>
                <a:ea typeface="Arial" pitchFamily="-65" charset="0"/>
                <a:cs typeface="Arial" pitchFamily="-65" charset="0"/>
              </a:rPr>
              <a:t>Was hilft ein wenig</a:t>
            </a:r>
            <a:r>
              <a:rPr lang="de-DE" sz="2800" dirty="0" smtClean="0">
                <a:latin typeface="Linotype Syntax Com Regular" pitchFamily="-65" charset="0"/>
                <a:ea typeface="Arial" pitchFamily="-65" charset="0"/>
                <a:cs typeface="Arial" pitchFamily="-65" charset="0"/>
              </a:rPr>
              <a:t>?</a:t>
            </a:r>
          </a:p>
          <a:p>
            <a:pPr algn="ctr">
              <a:spcBef>
                <a:spcPct val="10000"/>
              </a:spcBef>
            </a:pPr>
            <a:r>
              <a:rPr lang="de-DE" sz="2000" dirty="0" smtClean="0">
                <a:latin typeface="Linotype Syntax Com Regular" pitchFamily="-65" charset="0"/>
                <a:ea typeface="Arial" pitchFamily="-65" charset="0"/>
                <a:cs typeface="Arial" pitchFamily="-65" charset="0"/>
              </a:rPr>
              <a:t>(0.2 &lt; d &lt; 0.4)</a:t>
            </a:r>
            <a:endParaRPr lang="de-DE" sz="3600" dirty="0" smtClean="0">
              <a:latin typeface="Linotype Syntax Com Regular" pitchFamily="-65" charset="0"/>
              <a:ea typeface="Arial" pitchFamily="-65" charset="0"/>
              <a:cs typeface="Arial" pitchFamily="-65" charset="0"/>
            </a:endParaRPr>
          </a:p>
          <a:p>
            <a:pPr algn="ctr">
              <a:spcBef>
                <a:spcPct val="10000"/>
              </a:spcBef>
            </a:pPr>
            <a:endParaRPr lang="de-DE" sz="2800" dirty="0">
              <a:latin typeface="Linotype Syntax Com Regular" pitchFamily="-65" charset="0"/>
              <a:ea typeface="Arial" pitchFamily="-65" charset="0"/>
              <a:cs typeface="Arial" pitchFamily="-65" charset="0"/>
            </a:endParaRPr>
          </a:p>
        </p:txBody>
      </p:sp>
      <p:sp>
        <p:nvSpPr>
          <p:cNvPr id="8"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4" name="Text Box 12"/>
          <p:cNvSpPr txBox="1">
            <a:spLocks noChangeArrowheads="1"/>
          </p:cNvSpPr>
          <p:nvPr/>
        </p:nvSpPr>
        <p:spPr bwMode="auto">
          <a:xfrm>
            <a:off x="866651" y="1629955"/>
            <a:ext cx="8097837" cy="4247317"/>
          </a:xfrm>
          <a:prstGeom prst="rect">
            <a:avLst/>
          </a:prstGeom>
          <a:noFill/>
          <a:ln w="9525">
            <a:noFill/>
            <a:miter lim="800000"/>
            <a:headEnd/>
            <a:tailEnd/>
          </a:ln>
        </p:spPr>
        <p:txBody>
          <a:bodyPr wrap="square">
            <a:prstTxWarp prst="textNoShape">
              <a:avLst/>
            </a:prstTxWarp>
            <a:spAutoFit/>
          </a:bodyPr>
          <a:lstStyle/>
          <a:p>
            <a:pPr marL="457200" indent="-457200">
              <a:lnSpc>
                <a:spcPct val="150000"/>
              </a:lnSpc>
              <a:buFont typeface="Wingdings" charset="2"/>
              <a:buChar char="§"/>
              <a:tabLst>
                <a:tab pos="6013450" algn="l"/>
              </a:tabLst>
            </a:pPr>
            <a:r>
              <a:rPr lang="de-DE" sz="2000" b="1" dirty="0">
                <a:latin typeface="Linotype Syntax Com Regular" charset="0"/>
                <a:ea typeface="Arial" charset="0"/>
                <a:cs typeface="Arial" charset="0"/>
              </a:rPr>
              <a:t>Externe Differenzierung für </a:t>
            </a:r>
            <a:r>
              <a:rPr lang="de-DE" sz="2000" b="1" dirty="0" smtClean="0">
                <a:latin typeface="Linotype Syntax Com Regular" charset="0"/>
                <a:ea typeface="Arial" charset="0"/>
                <a:cs typeface="Arial" charset="0"/>
              </a:rPr>
              <a:t>Leistungsstarke	d </a:t>
            </a:r>
            <a:r>
              <a:rPr lang="de-DE" sz="2000" b="1" dirty="0">
                <a:latin typeface="Linotype Syntax Com Regular" charset="0"/>
                <a:ea typeface="Arial" charset="0"/>
                <a:cs typeface="Arial" charset="0"/>
              </a:rPr>
              <a:t>= .30	</a:t>
            </a:r>
          </a:p>
          <a:p>
            <a:pPr marL="457200" indent="-457200">
              <a:lnSpc>
                <a:spcPct val="150000"/>
              </a:lnSpc>
              <a:buFont typeface="Wingdings" charset="2"/>
              <a:buChar char="§"/>
              <a:tabLst>
                <a:tab pos="6013450" algn="l"/>
              </a:tabLst>
            </a:pPr>
            <a:r>
              <a:rPr lang="de-DE" sz="2000" dirty="0">
                <a:solidFill>
                  <a:schemeClr val="bg1">
                    <a:lumMod val="50000"/>
                  </a:schemeClr>
                </a:solidFill>
                <a:latin typeface="Linotype Syntax Com Regular" charset="0"/>
                <a:ea typeface="Arial" charset="0"/>
                <a:cs typeface="Arial" charset="0"/>
              </a:rPr>
              <a:t>Entdeckendes Lernen	</a:t>
            </a:r>
            <a:r>
              <a:rPr lang="de-DE" sz="2000" dirty="0" smtClean="0">
                <a:solidFill>
                  <a:schemeClr val="bg1">
                    <a:lumMod val="50000"/>
                  </a:schemeClr>
                </a:solidFill>
                <a:latin typeface="Linotype Syntax Com Regular" charset="0"/>
                <a:ea typeface="Arial" charset="0"/>
                <a:cs typeface="Arial" charset="0"/>
              </a:rPr>
              <a:t>d </a:t>
            </a:r>
            <a:r>
              <a:rPr lang="de-DE" sz="2000" dirty="0">
                <a:solidFill>
                  <a:schemeClr val="bg1">
                    <a:lumMod val="50000"/>
                  </a:schemeClr>
                </a:solidFill>
                <a:latin typeface="Linotype Syntax Com Regular" charset="0"/>
                <a:ea typeface="Arial" charset="0"/>
                <a:cs typeface="Arial" charset="0"/>
              </a:rPr>
              <a:t>= .31</a:t>
            </a:r>
          </a:p>
          <a:p>
            <a:pPr marL="457200" indent="-457200">
              <a:lnSpc>
                <a:spcPct val="150000"/>
              </a:lnSpc>
              <a:buFont typeface="Wingdings" charset="2"/>
              <a:buChar char="§"/>
              <a:tabLst>
                <a:tab pos="6013450" algn="l"/>
              </a:tabLst>
            </a:pPr>
            <a:r>
              <a:rPr lang="de-DE" sz="2000" dirty="0">
                <a:solidFill>
                  <a:schemeClr val="bg1">
                    <a:lumMod val="50000"/>
                  </a:schemeClr>
                </a:solidFill>
                <a:latin typeface="Linotype Syntax Com Regular" charset="0"/>
                <a:ea typeface="Arial" charset="0"/>
                <a:cs typeface="Arial" charset="0"/>
              </a:rPr>
              <a:t>Induktives Unterrichten	d = .33</a:t>
            </a:r>
          </a:p>
          <a:p>
            <a:pPr marL="457200" indent="-457200">
              <a:lnSpc>
                <a:spcPct val="150000"/>
              </a:lnSpc>
              <a:buFont typeface="Wingdings" charset="2"/>
              <a:buChar char="§"/>
              <a:tabLst>
                <a:tab pos="6013450" algn="l"/>
              </a:tabLst>
            </a:pPr>
            <a:r>
              <a:rPr lang="de-DE" sz="2000" dirty="0">
                <a:solidFill>
                  <a:schemeClr val="bg1">
                    <a:lumMod val="50000"/>
                  </a:schemeClr>
                </a:solidFill>
                <a:latin typeface="Linotype Syntax Com Regular" charset="0"/>
                <a:ea typeface="Arial" charset="0"/>
                <a:cs typeface="Arial" charset="0"/>
              </a:rPr>
              <a:t>Regelmäßige Tests/Leistungskontrollen	d = .34</a:t>
            </a:r>
          </a:p>
          <a:p>
            <a:pPr marL="457200" indent="-457200">
              <a:lnSpc>
                <a:spcPct val="150000"/>
              </a:lnSpc>
              <a:buFont typeface="Wingdings" charset="2"/>
              <a:buChar char="§"/>
              <a:tabLst>
                <a:tab pos="6013450" algn="l"/>
              </a:tabLst>
            </a:pPr>
            <a:r>
              <a:rPr lang="de-DE" sz="2000" dirty="0">
                <a:solidFill>
                  <a:schemeClr val="bg1">
                    <a:lumMod val="50000"/>
                  </a:schemeClr>
                </a:solidFill>
                <a:latin typeface="Linotype Syntax Com Regular" charset="0"/>
                <a:ea typeface="Arial" charset="0"/>
                <a:cs typeface="Arial" charset="0"/>
              </a:rPr>
              <a:t>Störungsprävention	</a:t>
            </a:r>
            <a:r>
              <a:rPr lang="de-DE" sz="2000" dirty="0" smtClean="0">
                <a:solidFill>
                  <a:schemeClr val="bg1">
                    <a:lumMod val="50000"/>
                  </a:schemeClr>
                </a:solidFill>
                <a:latin typeface="Linotype Syntax Com Regular" charset="0"/>
                <a:ea typeface="Arial" charset="0"/>
                <a:cs typeface="Arial" charset="0"/>
              </a:rPr>
              <a:t>d </a:t>
            </a:r>
            <a:r>
              <a:rPr lang="de-DE" sz="2000" dirty="0">
                <a:solidFill>
                  <a:schemeClr val="bg1">
                    <a:lumMod val="50000"/>
                  </a:schemeClr>
                </a:solidFill>
                <a:latin typeface="Linotype Syntax Com Regular" charset="0"/>
                <a:ea typeface="Arial" charset="0"/>
                <a:cs typeface="Arial" charset="0"/>
              </a:rPr>
              <a:t>= .34</a:t>
            </a:r>
          </a:p>
          <a:p>
            <a:pPr marL="457200" indent="-457200">
              <a:lnSpc>
                <a:spcPct val="150000"/>
              </a:lnSpc>
              <a:buFont typeface="Wingdings" charset="2"/>
              <a:buChar char="§"/>
              <a:tabLst>
                <a:tab pos="6013450" algn="l"/>
              </a:tabLst>
            </a:pPr>
            <a:r>
              <a:rPr lang="de-DE" sz="2000" dirty="0">
                <a:solidFill>
                  <a:schemeClr val="bg1">
                    <a:lumMod val="50000"/>
                  </a:schemeClr>
                </a:solidFill>
                <a:latin typeface="Linotype Syntax Com Regular" charset="0"/>
                <a:ea typeface="Arial" charset="0"/>
                <a:cs typeface="Arial" charset="0"/>
              </a:rPr>
              <a:t>Schulleitung	</a:t>
            </a:r>
            <a:r>
              <a:rPr lang="de-DE" sz="2000" dirty="0" smtClean="0">
                <a:solidFill>
                  <a:schemeClr val="bg1">
                    <a:lumMod val="50000"/>
                  </a:schemeClr>
                </a:solidFill>
                <a:latin typeface="Linotype Syntax Com Regular" charset="0"/>
                <a:ea typeface="Arial" charset="0"/>
                <a:cs typeface="Arial" charset="0"/>
              </a:rPr>
              <a:t>d </a:t>
            </a:r>
            <a:r>
              <a:rPr lang="de-DE" sz="2000" dirty="0">
                <a:solidFill>
                  <a:schemeClr val="bg1">
                    <a:lumMod val="50000"/>
                  </a:schemeClr>
                </a:solidFill>
                <a:latin typeface="Linotype Syntax Com Regular" charset="0"/>
                <a:ea typeface="Arial" charset="0"/>
                <a:cs typeface="Arial" charset="0"/>
              </a:rPr>
              <a:t>= .36</a:t>
            </a:r>
          </a:p>
          <a:p>
            <a:pPr marL="457200" indent="-457200">
              <a:lnSpc>
                <a:spcPct val="150000"/>
              </a:lnSpc>
              <a:buFont typeface="Wingdings" charset="2"/>
              <a:buChar char="§"/>
              <a:tabLst>
                <a:tab pos="6013450" algn="l"/>
              </a:tabLst>
            </a:pPr>
            <a:r>
              <a:rPr lang="de-DE" sz="2000" dirty="0" smtClean="0">
                <a:solidFill>
                  <a:schemeClr val="bg1">
                    <a:lumMod val="50000"/>
                  </a:schemeClr>
                </a:solidFill>
                <a:latin typeface="Linotype Syntax Com Regular" charset="0"/>
                <a:ea typeface="Arial" charset="0"/>
                <a:cs typeface="Arial" charset="0"/>
              </a:rPr>
              <a:t>Lehrerfortbildung</a:t>
            </a:r>
            <a:r>
              <a:rPr lang="de-DE" sz="2000" dirty="0">
                <a:solidFill>
                  <a:schemeClr val="bg1">
                    <a:lumMod val="50000"/>
                  </a:schemeClr>
                </a:solidFill>
                <a:latin typeface="Linotype Syntax Com Regular" charset="0"/>
                <a:ea typeface="Arial" charset="0"/>
                <a:cs typeface="Arial" charset="0"/>
              </a:rPr>
              <a:t>	d = .37</a:t>
            </a:r>
          </a:p>
          <a:p>
            <a:pPr marL="457200" indent="-457200">
              <a:lnSpc>
                <a:spcPct val="150000"/>
              </a:lnSpc>
              <a:buFont typeface="Wingdings" charset="2"/>
              <a:buChar char="§"/>
              <a:tabLst>
                <a:tab pos="6013450" algn="l"/>
              </a:tabLst>
            </a:pPr>
            <a:r>
              <a:rPr lang="de-DE" sz="2000" dirty="0">
                <a:solidFill>
                  <a:schemeClr val="bg1">
                    <a:lumMod val="50000"/>
                  </a:schemeClr>
                </a:solidFill>
                <a:latin typeface="Linotype Syntax Com Regular" charset="0"/>
                <a:ea typeface="Arial" charset="0"/>
                <a:cs typeface="Arial" charset="0"/>
              </a:rPr>
              <a:t>Time on </a:t>
            </a:r>
            <a:r>
              <a:rPr lang="de-DE" sz="2000" dirty="0" err="1">
                <a:solidFill>
                  <a:schemeClr val="bg1">
                    <a:lumMod val="50000"/>
                  </a:schemeClr>
                </a:solidFill>
                <a:latin typeface="Linotype Syntax Com Regular" charset="0"/>
                <a:ea typeface="Arial" charset="0"/>
                <a:cs typeface="Arial" charset="0"/>
              </a:rPr>
              <a:t>task</a:t>
            </a:r>
            <a:r>
              <a:rPr lang="de-DE" sz="2000" dirty="0">
                <a:solidFill>
                  <a:schemeClr val="bg1">
                    <a:lumMod val="50000"/>
                  </a:schemeClr>
                </a:solidFill>
                <a:latin typeface="Linotype Syntax Com Regular" charset="0"/>
                <a:ea typeface="Arial" charset="0"/>
                <a:cs typeface="Arial" charset="0"/>
              </a:rPr>
              <a:t>	d = .38</a:t>
            </a:r>
          </a:p>
          <a:p>
            <a:pPr marL="457200" indent="-457200">
              <a:lnSpc>
                <a:spcPct val="150000"/>
              </a:lnSpc>
              <a:buFont typeface="Wingdings" charset="2"/>
              <a:buChar char="§"/>
              <a:tabLst>
                <a:tab pos="6013450" algn="l"/>
              </a:tabLst>
            </a:pPr>
            <a:r>
              <a:rPr lang="de-DE" sz="2000" b="1" dirty="0">
                <a:latin typeface="Linotype Syntax Com Regular" charset="0"/>
                <a:ea typeface="Arial" charset="0"/>
                <a:cs typeface="Arial" charset="0"/>
              </a:rPr>
              <a:t>Zusatzangebote für Leistungsstarke	</a:t>
            </a:r>
            <a:r>
              <a:rPr lang="de-DE" sz="2000" b="1" dirty="0" smtClean="0">
                <a:latin typeface="Linotype Syntax Com Regular" charset="0"/>
                <a:ea typeface="Arial" charset="0"/>
                <a:cs typeface="Arial" charset="0"/>
              </a:rPr>
              <a:t>d </a:t>
            </a:r>
            <a:r>
              <a:rPr lang="de-DE" sz="2000" b="1" dirty="0">
                <a:latin typeface="Linotype Syntax Com Regular" charset="0"/>
                <a:ea typeface="Arial" charset="0"/>
                <a:cs typeface="Arial" charset="0"/>
              </a:rPr>
              <a:t>= .</a:t>
            </a:r>
            <a:r>
              <a:rPr lang="de-DE" sz="2000" b="1" dirty="0" smtClean="0">
                <a:latin typeface="Linotype Syntax Com Regular" charset="0"/>
                <a:ea typeface="Arial" charset="0"/>
                <a:cs typeface="Arial" charset="0"/>
              </a:rPr>
              <a:t>39</a:t>
            </a:r>
            <a:r>
              <a:rPr lang="de-DE" sz="2000" dirty="0">
                <a:latin typeface="Linotype Syntax Com Regular" charset="0"/>
                <a:ea typeface="Arial" charset="0"/>
                <a:cs typeface="Arial" charset="0"/>
              </a:rPr>
              <a:t>	</a:t>
            </a:r>
          </a:p>
        </p:txBody>
      </p:sp>
      <p:sp>
        <p:nvSpPr>
          <p:cNvPr id="5" name="Text Box 5"/>
          <p:cNvSpPr txBox="1">
            <a:spLocks noChangeArrowheads="1"/>
          </p:cNvSpPr>
          <p:nvPr/>
        </p:nvSpPr>
        <p:spPr bwMode="auto">
          <a:xfrm>
            <a:off x="2051720" y="404664"/>
            <a:ext cx="5093568" cy="1335750"/>
          </a:xfrm>
          <a:prstGeom prst="rect">
            <a:avLst/>
          </a:prstGeom>
          <a:noFill/>
          <a:ln w="9525">
            <a:noFill/>
            <a:miter lim="800000"/>
            <a:headEnd/>
            <a:tailEnd/>
          </a:ln>
        </p:spPr>
        <p:txBody>
          <a:bodyPr wrap="square">
            <a:prstTxWarp prst="textNoShape">
              <a:avLst/>
            </a:prstTxWarp>
            <a:spAutoFit/>
          </a:bodyPr>
          <a:lstStyle/>
          <a:p>
            <a:pPr algn="ctr">
              <a:spcBef>
                <a:spcPct val="10000"/>
              </a:spcBef>
            </a:pPr>
            <a:r>
              <a:rPr lang="de-DE" sz="2800" dirty="0">
                <a:latin typeface="Linotype Syntax Com Regular" pitchFamily="-65" charset="0"/>
                <a:ea typeface="Arial" pitchFamily="-65" charset="0"/>
                <a:cs typeface="Arial" pitchFamily="-65" charset="0"/>
              </a:rPr>
              <a:t>Was hilft ein wenig</a:t>
            </a:r>
            <a:r>
              <a:rPr lang="de-DE" sz="2800" dirty="0" smtClean="0">
                <a:latin typeface="Linotype Syntax Com Regular" pitchFamily="-65" charset="0"/>
                <a:ea typeface="Arial" pitchFamily="-65" charset="0"/>
                <a:cs typeface="Arial" pitchFamily="-65" charset="0"/>
              </a:rPr>
              <a:t>?</a:t>
            </a:r>
          </a:p>
          <a:p>
            <a:pPr algn="ctr">
              <a:spcBef>
                <a:spcPct val="10000"/>
              </a:spcBef>
            </a:pPr>
            <a:r>
              <a:rPr lang="de-DE" sz="2000" dirty="0" smtClean="0">
                <a:latin typeface="Linotype Syntax Com Regular" pitchFamily="-65" charset="0"/>
                <a:ea typeface="Arial" pitchFamily="-65" charset="0"/>
                <a:cs typeface="Arial" pitchFamily="-65" charset="0"/>
              </a:rPr>
              <a:t>(0.2 &lt; d &lt; 0.4)</a:t>
            </a:r>
            <a:endParaRPr lang="de-DE" sz="3600" dirty="0" smtClean="0">
              <a:latin typeface="Linotype Syntax Com Regular" pitchFamily="-65" charset="0"/>
              <a:ea typeface="Arial" pitchFamily="-65" charset="0"/>
              <a:cs typeface="Arial" pitchFamily="-65" charset="0"/>
            </a:endParaRPr>
          </a:p>
          <a:p>
            <a:pPr algn="ctr">
              <a:spcBef>
                <a:spcPct val="10000"/>
              </a:spcBef>
            </a:pPr>
            <a:endParaRPr lang="de-DE" sz="2800" dirty="0">
              <a:latin typeface="Linotype Syntax Com Regular" pitchFamily="-65" charset="0"/>
              <a:ea typeface="Arial" pitchFamily="-65" charset="0"/>
              <a:cs typeface="Arial" pitchFamily="-65" charset="0"/>
            </a:endParaRPr>
          </a:p>
        </p:txBody>
      </p:sp>
      <p:sp>
        <p:nvSpPr>
          <p:cNvPr id="8"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linds(horizont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linds(horizontal)">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4" name="Text Box 12"/>
          <p:cNvSpPr txBox="1">
            <a:spLocks noChangeArrowheads="1"/>
          </p:cNvSpPr>
          <p:nvPr/>
        </p:nvSpPr>
        <p:spPr bwMode="auto">
          <a:xfrm>
            <a:off x="866651" y="1629955"/>
            <a:ext cx="8097837" cy="4351897"/>
          </a:xfrm>
          <a:prstGeom prst="rect">
            <a:avLst/>
          </a:prstGeom>
          <a:noFill/>
          <a:ln w="9525">
            <a:noFill/>
            <a:miter lim="800000"/>
            <a:headEnd/>
            <a:tailEnd/>
          </a:ln>
        </p:spPr>
        <p:txBody>
          <a:bodyPr wrap="square">
            <a:prstTxWarp prst="textNoShape">
              <a:avLst/>
            </a:prstTxWarp>
            <a:spAutoFit/>
          </a:bodyPr>
          <a:lstStyle/>
          <a:p>
            <a:pPr marL="457200" indent="-457200">
              <a:lnSpc>
                <a:spcPct val="140000"/>
              </a:lnSpc>
              <a:buFont typeface="Wingdings" charset="2"/>
              <a:buChar char="§"/>
              <a:tabLst>
                <a:tab pos="5645150" algn="l"/>
              </a:tabLst>
            </a:pPr>
            <a:r>
              <a:rPr lang="de-DE" sz="2000" b="1" dirty="0" smtClean="0">
                <a:latin typeface="Linotype Syntax Com Regular" charset="0"/>
                <a:ea typeface="Arial" charset="0"/>
                <a:cs typeface="Arial" charset="0"/>
              </a:rPr>
              <a:t>Angstreduktion	d = .40</a:t>
            </a:r>
          </a:p>
          <a:p>
            <a:pPr marL="457200" indent="-457200">
              <a:lnSpc>
                <a:spcPct val="140000"/>
              </a:lnSpc>
              <a:buFont typeface="Wingdings" charset="2"/>
              <a:buChar char="§"/>
              <a:tabLst>
                <a:tab pos="5645150" algn="l"/>
              </a:tabLst>
            </a:pPr>
            <a:r>
              <a:rPr lang="de-DE" sz="2000" b="1" dirty="0" smtClean="0">
                <a:latin typeface="Linotype Syntax Com Regular" charset="0"/>
                <a:ea typeface="Arial" charset="0"/>
                <a:cs typeface="Arial" charset="0"/>
              </a:rPr>
              <a:t>Kooperatives Lernen	d = .41</a:t>
            </a:r>
          </a:p>
          <a:p>
            <a:pPr marL="457200" indent="-457200">
              <a:lnSpc>
                <a:spcPct val="140000"/>
              </a:lnSpc>
              <a:buFont typeface="Wingdings" charset="2"/>
              <a:buChar char="§"/>
              <a:tabLst>
                <a:tab pos="5645150" algn="l"/>
              </a:tabLst>
            </a:pPr>
            <a:r>
              <a:rPr lang="de-DE" sz="2000" b="1" dirty="0" smtClean="0">
                <a:latin typeface="Linotype Syntax Com Regular" charset="0"/>
                <a:ea typeface="Arial" charset="0"/>
                <a:cs typeface="Arial" charset="0"/>
              </a:rPr>
              <a:t>Ein hohes Selbstvertrauen der Schüler	d = .43</a:t>
            </a:r>
          </a:p>
          <a:p>
            <a:pPr marL="457200" indent="-457200">
              <a:lnSpc>
                <a:spcPct val="140000"/>
              </a:lnSpc>
              <a:buFont typeface="Wingdings" charset="2"/>
              <a:buChar char="§"/>
              <a:tabLst>
                <a:tab pos="5645150" algn="l"/>
              </a:tabLst>
            </a:pPr>
            <a:r>
              <a:rPr lang="de-DE" sz="2000" b="1" dirty="0" smtClean="0">
                <a:latin typeface="Linotype Syntax Com Regular" charset="0"/>
                <a:ea typeface="Arial" charset="0"/>
                <a:cs typeface="Arial" charset="0"/>
              </a:rPr>
              <a:t>Kleingruppenlernen	d = .49</a:t>
            </a:r>
          </a:p>
          <a:p>
            <a:pPr marL="457200" indent="-457200">
              <a:lnSpc>
                <a:spcPct val="140000"/>
              </a:lnSpc>
              <a:buFont typeface="Wingdings" charset="2"/>
              <a:buChar char="§"/>
              <a:tabLst>
                <a:tab pos="5645150" algn="l"/>
              </a:tabLst>
            </a:pPr>
            <a:r>
              <a:rPr lang="de-DE" sz="2000" dirty="0" err="1" smtClean="0">
                <a:solidFill>
                  <a:schemeClr val="bg1">
                    <a:lumMod val="50000"/>
                  </a:schemeClr>
                </a:solidFill>
                <a:latin typeface="Linotype Syntax Com Regular" charset="0"/>
                <a:ea typeface="Arial" charset="0"/>
                <a:cs typeface="Arial" charset="0"/>
              </a:rPr>
              <a:t>Classroom</a:t>
            </a:r>
            <a:r>
              <a:rPr lang="de-DE" sz="2000" dirty="0" smtClean="0">
                <a:solidFill>
                  <a:schemeClr val="bg1">
                    <a:lumMod val="50000"/>
                  </a:schemeClr>
                </a:solidFill>
                <a:latin typeface="Linotype Syntax Com Regular" charset="0"/>
                <a:ea typeface="Arial" charset="0"/>
                <a:cs typeface="Arial" charset="0"/>
              </a:rPr>
              <a:t> Management	d = .52</a:t>
            </a:r>
          </a:p>
          <a:p>
            <a:pPr marL="457200" indent="-457200">
              <a:lnSpc>
                <a:spcPct val="140000"/>
              </a:lnSpc>
              <a:buFont typeface="Wingdings" charset="2"/>
              <a:buChar char="§"/>
              <a:tabLst>
                <a:tab pos="5645150" algn="l"/>
              </a:tabLst>
            </a:pPr>
            <a:r>
              <a:rPr lang="de-DE" sz="2000" b="1" dirty="0" smtClean="0">
                <a:latin typeface="Linotype Syntax Com Regular" charset="0"/>
                <a:ea typeface="Arial" charset="0"/>
                <a:cs typeface="Arial" charset="0"/>
              </a:rPr>
              <a:t>Peer </a:t>
            </a:r>
            <a:r>
              <a:rPr lang="de-DE" sz="2000" b="1" dirty="0" err="1" smtClean="0">
                <a:latin typeface="Linotype Syntax Com Regular" charset="0"/>
                <a:ea typeface="Arial" charset="0"/>
                <a:cs typeface="Arial" charset="0"/>
              </a:rPr>
              <a:t>Tutoring</a:t>
            </a:r>
            <a:r>
              <a:rPr lang="de-DE" sz="2000" b="1" dirty="0" smtClean="0">
                <a:latin typeface="Linotype Syntax Com Regular" charset="0"/>
                <a:ea typeface="Arial" charset="0"/>
                <a:cs typeface="Arial" charset="0"/>
              </a:rPr>
              <a:t>	d = .55</a:t>
            </a:r>
          </a:p>
          <a:p>
            <a:pPr marL="457200" indent="-457200">
              <a:lnSpc>
                <a:spcPct val="140000"/>
              </a:lnSpc>
              <a:buFont typeface="Wingdings" charset="2"/>
              <a:buChar char="§"/>
              <a:tabLst>
                <a:tab pos="5645150" algn="l"/>
              </a:tabLst>
            </a:pPr>
            <a:r>
              <a:rPr lang="de-DE" sz="2000" b="1" dirty="0" smtClean="0">
                <a:latin typeface="Linotype Syntax Com Regular" charset="0"/>
                <a:ea typeface="Arial" charset="0"/>
                <a:cs typeface="Arial" charset="0"/>
              </a:rPr>
              <a:t>Herausfordernde Ziele setzen	d = .56</a:t>
            </a:r>
          </a:p>
          <a:p>
            <a:pPr marL="457200" indent="-457200">
              <a:lnSpc>
                <a:spcPct val="140000"/>
              </a:lnSpc>
              <a:buFont typeface="Wingdings" charset="2"/>
              <a:buChar char="§"/>
              <a:tabLst>
                <a:tab pos="5645150" algn="l"/>
              </a:tabLst>
            </a:pPr>
            <a:r>
              <a:rPr lang="de-DE" sz="2000" dirty="0" err="1" smtClean="0">
                <a:solidFill>
                  <a:schemeClr val="bg1">
                    <a:lumMod val="50000"/>
                  </a:schemeClr>
                </a:solidFill>
                <a:latin typeface="Linotype Syntax Com Regular" charset="0"/>
                <a:ea typeface="Arial" charset="0"/>
                <a:cs typeface="Arial" charset="0"/>
              </a:rPr>
              <a:t>Concept</a:t>
            </a:r>
            <a:r>
              <a:rPr lang="de-DE" sz="2000" dirty="0" smtClean="0">
                <a:solidFill>
                  <a:schemeClr val="bg1">
                    <a:lumMod val="50000"/>
                  </a:schemeClr>
                </a:solidFill>
                <a:latin typeface="Linotype Syntax Com Regular" charset="0"/>
                <a:ea typeface="Arial" charset="0"/>
                <a:cs typeface="Arial" charset="0"/>
              </a:rPr>
              <a:t> Mapping	d = .57</a:t>
            </a:r>
          </a:p>
          <a:p>
            <a:pPr marL="457200" indent="-457200">
              <a:lnSpc>
                <a:spcPct val="140000"/>
              </a:lnSpc>
              <a:buFont typeface="Wingdings" charset="2"/>
              <a:buChar char="§"/>
              <a:tabLst>
                <a:tab pos="5645150" algn="l"/>
              </a:tabLst>
            </a:pPr>
            <a:r>
              <a:rPr lang="de-DE" sz="2000" dirty="0" smtClean="0">
                <a:solidFill>
                  <a:schemeClr val="bg1">
                    <a:lumMod val="50000"/>
                  </a:schemeClr>
                </a:solidFill>
                <a:latin typeface="Linotype Syntax Com Regular" charset="0"/>
                <a:ea typeface="Arial" charset="0"/>
                <a:cs typeface="Arial" charset="0"/>
              </a:rPr>
              <a:t>Arbeit mit Lösungsbeispielen	d = .57</a:t>
            </a:r>
          </a:p>
          <a:p>
            <a:pPr marL="457200" indent="-457200">
              <a:lnSpc>
                <a:spcPct val="140000"/>
              </a:lnSpc>
              <a:buFont typeface="Wingdings" charset="2"/>
              <a:buChar char="§"/>
              <a:tabLst>
                <a:tab pos="5645150" algn="l"/>
              </a:tabLst>
            </a:pPr>
            <a:r>
              <a:rPr lang="de-DE" sz="2000" dirty="0" smtClean="0">
                <a:solidFill>
                  <a:schemeClr val="bg1">
                    <a:lumMod val="50000"/>
                  </a:schemeClr>
                </a:solidFill>
                <a:latin typeface="Linotype Syntax Com Regular" charset="0"/>
                <a:ea typeface="Arial" charset="0"/>
                <a:cs typeface="Arial" charset="0"/>
              </a:rPr>
              <a:t>Direkte Instruktion	d = .59</a:t>
            </a:r>
            <a:endParaRPr lang="de-DE" sz="2000" dirty="0">
              <a:solidFill>
                <a:schemeClr val="bg1">
                  <a:lumMod val="50000"/>
                </a:schemeClr>
              </a:solidFill>
              <a:latin typeface="Linotype Syntax Com Regular" charset="0"/>
              <a:ea typeface="Arial" charset="0"/>
              <a:cs typeface="Arial" charset="0"/>
            </a:endParaRPr>
          </a:p>
        </p:txBody>
      </p:sp>
      <p:sp>
        <p:nvSpPr>
          <p:cNvPr id="5" name="Text Box 5"/>
          <p:cNvSpPr txBox="1">
            <a:spLocks noChangeArrowheads="1"/>
          </p:cNvSpPr>
          <p:nvPr/>
        </p:nvSpPr>
        <p:spPr bwMode="auto">
          <a:xfrm>
            <a:off x="2051720" y="404664"/>
            <a:ext cx="5093568" cy="1335750"/>
          </a:xfrm>
          <a:prstGeom prst="rect">
            <a:avLst/>
          </a:prstGeom>
          <a:noFill/>
          <a:ln w="9525">
            <a:noFill/>
            <a:miter lim="800000"/>
            <a:headEnd/>
            <a:tailEnd/>
          </a:ln>
        </p:spPr>
        <p:txBody>
          <a:bodyPr wrap="square">
            <a:prstTxWarp prst="textNoShape">
              <a:avLst/>
            </a:prstTxWarp>
            <a:spAutoFit/>
          </a:bodyPr>
          <a:lstStyle/>
          <a:p>
            <a:pPr algn="ctr">
              <a:spcBef>
                <a:spcPct val="10000"/>
              </a:spcBef>
            </a:pPr>
            <a:r>
              <a:rPr lang="de-DE" sz="2800" dirty="0">
                <a:latin typeface="Linotype Syntax Com Regular" pitchFamily="-65" charset="0"/>
                <a:ea typeface="Arial" pitchFamily="-65" charset="0"/>
                <a:cs typeface="Arial" pitchFamily="-65" charset="0"/>
              </a:rPr>
              <a:t>Was hilft </a:t>
            </a:r>
            <a:r>
              <a:rPr lang="de-DE" sz="2800" dirty="0" smtClean="0">
                <a:latin typeface="Linotype Syntax Com Regular" pitchFamily="-65" charset="0"/>
                <a:ea typeface="Arial" pitchFamily="-65" charset="0"/>
                <a:cs typeface="Arial" pitchFamily="-65" charset="0"/>
              </a:rPr>
              <a:t>schon mehr?</a:t>
            </a:r>
          </a:p>
          <a:p>
            <a:pPr algn="ctr">
              <a:spcBef>
                <a:spcPct val="10000"/>
              </a:spcBef>
            </a:pPr>
            <a:r>
              <a:rPr lang="de-DE" sz="2000" dirty="0" smtClean="0">
                <a:latin typeface="Linotype Syntax Com Regular" pitchFamily="-65" charset="0"/>
                <a:ea typeface="Arial" pitchFamily="-65" charset="0"/>
                <a:cs typeface="Arial" pitchFamily="-65" charset="0"/>
              </a:rPr>
              <a:t>(0.4 &lt; d &lt; 0.6)</a:t>
            </a:r>
            <a:endParaRPr lang="de-DE" sz="3600" dirty="0" smtClean="0">
              <a:latin typeface="Linotype Syntax Com Regular" pitchFamily="-65" charset="0"/>
              <a:ea typeface="Arial" pitchFamily="-65" charset="0"/>
              <a:cs typeface="Arial" pitchFamily="-65" charset="0"/>
            </a:endParaRPr>
          </a:p>
          <a:p>
            <a:pPr algn="ctr">
              <a:spcBef>
                <a:spcPct val="10000"/>
              </a:spcBef>
            </a:pPr>
            <a:endParaRPr lang="de-DE" sz="2800" dirty="0">
              <a:latin typeface="Linotype Syntax Com Regular" pitchFamily="-65" charset="0"/>
              <a:ea typeface="Arial" pitchFamily="-65" charset="0"/>
              <a:cs typeface="Arial" pitchFamily="-65" charset="0"/>
            </a:endParaRPr>
          </a:p>
        </p:txBody>
      </p:sp>
      <p:sp>
        <p:nvSpPr>
          <p:cNvPr id="8"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linds(horizont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linds(horizont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linds(horizontal)">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5" name="Text Box 5"/>
          <p:cNvSpPr txBox="1">
            <a:spLocks noChangeArrowheads="1"/>
          </p:cNvSpPr>
          <p:nvPr/>
        </p:nvSpPr>
        <p:spPr bwMode="auto">
          <a:xfrm>
            <a:off x="1998712" y="476672"/>
            <a:ext cx="5093568" cy="861774"/>
          </a:xfrm>
          <a:prstGeom prst="rect">
            <a:avLst/>
          </a:prstGeom>
          <a:noFill/>
          <a:ln w="9525">
            <a:noFill/>
            <a:miter lim="800000"/>
            <a:headEnd/>
            <a:tailEnd/>
          </a:ln>
        </p:spPr>
        <p:txBody>
          <a:bodyPr wrap="square">
            <a:prstTxWarp prst="textNoShape">
              <a:avLst/>
            </a:prstTxWarp>
            <a:spAutoFit/>
          </a:bodyPr>
          <a:lstStyle/>
          <a:p>
            <a:pPr algn="ctr">
              <a:spcBef>
                <a:spcPct val="10000"/>
              </a:spcBef>
            </a:pPr>
            <a:r>
              <a:rPr lang="de-DE" sz="2800" dirty="0" smtClean="0">
                <a:latin typeface="Linotype Syntax Com Regular" pitchFamily="-65" charset="0"/>
                <a:ea typeface="Arial" pitchFamily="-65" charset="0"/>
                <a:cs typeface="Arial" pitchFamily="-65" charset="0"/>
              </a:rPr>
              <a:t>Was hilft richtig?</a:t>
            </a:r>
          </a:p>
          <a:p>
            <a:pPr algn="ctr">
              <a:spcBef>
                <a:spcPct val="10000"/>
              </a:spcBef>
            </a:pPr>
            <a:r>
              <a:rPr lang="de-DE" sz="2000" dirty="0" smtClean="0">
                <a:solidFill>
                  <a:srgbClr val="000000"/>
                </a:solidFill>
                <a:latin typeface="Linotype Syntax Com Regular" pitchFamily="-65" charset="0"/>
                <a:ea typeface="Arial" pitchFamily="-65" charset="0"/>
                <a:cs typeface="Arial" pitchFamily="-65" charset="0"/>
              </a:rPr>
              <a:t>(0.6 &lt; d )</a:t>
            </a:r>
            <a:endParaRPr lang="de-DE" sz="2800" dirty="0" smtClean="0">
              <a:latin typeface="Linotype Syntax Com Regular" pitchFamily="-65" charset="0"/>
              <a:ea typeface="Arial" pitchFamily="-65" charset="0"/>
              <a:cs typeface="Arial" pitchFamily="-65" charset="0"/>
            </a:endParaRPr>
          </a:p>
        </p:txBody>
      </p:sp>
      <p:sp>
        <p:nvSpPr>
          <p:cNvPr id="6" name="Text Box 12"/>
          <p:cNvSpPr txBox="1">
            <a:spLocks noChangeArrowheads="1"/>
          </p:cNvSpPr>
          <p:nvPr/>
        </p:nvSpPr>
        <p:spPr bwMode="auto">
          <a:xfrm>
            <a:off x="893763" y="1655603"/>
            <a:ext cx="7062613" cy="4221669"/>
          </a:xfrm>
          <a:prstGeom prst="rect">
            <a:avLst/>
          </a:prstGeom>
          <a:noFill/>
          <a:ln w="9525">
            <a:noFill/>
            <a:miter lim="800000"/>
            <a:headEnd/>
            <a:tailEnd/>
          </a:ln>
        </p:spPr>
        <p:txBody>
          <a:bodyPr wrap="square">
            <a:prstTxWarp prst="textNoShape">
              <a:avLst/>
            </a:prstTxWarp>
            <a:spAutoFit/>
          </a:bodyPr>
          <a:lstStyle/>
          <a:p>
            <a:pPr marL="457200" indent="-457200">
              <a:lnSpc>
                <a:spcPct val="150000"/>
              </a:lnSpc>
              <a:buFont typeface="Wingdings" charset="2"/>
              <a:buChar char="§"/>
              <a:tabLst>
                <a:tab pos="5645150" algn="l"/>
              </a:tabLst>
            </a:pPr>
            <a:r>
              <a:rPr lang="de-DE" sz="2000" dirty="0">
                <a:latin typeface="Linotype Syntax Com Regular" charset="0"/>
                <a:ea typeface="Arial" charset="0"/>
                <a:cs typeface="Arial" charset="0"/>
              </a:rPr>
              <a:t>Regelmäßige Tests mit Feedback	d = .62</a:t>
            </a:r>
            <a:endParaRPr lang="de-DE" sz="2000" dirty="0" smtClean="0">
              <a:latin typeface="Linotype Syntax Com Regular" charset="0"/>
              <a:ea typeface="Arial" charset="0"/>
              <a:cs typeface="Arial" charset="0"/>
            </a:endParaRPr>
          </a:p>
          <a:p>
            <a:pPr marL="457200" indent="-457200">
              <a:lnSpc>
                <a:spcPct val="150000"/>
              </a:lnSpc>
              <a:buFont typeface="Wingdings" charset="2"/>
              <a:buChar char="§"/>
              <a:tabLst>
                <a:tab pos="5645150" algn="l"/>
              </a:tabLst>
            </a:pPr>
            <a:r>
              <a:rPr lang="de-DE" sz="2000" dirty="0" smtClean="0">
                <a:latin typeface="Linotype Syntax Com Regular" charset="0"/>
                <a:ea typeface="Arial" charset="0"/>
                <a:cs typeface="Arial" charset="0"/>
              </a:rPr>
              <a:t>Metakognitive </a:t>
            </a:r>
            <a:r>
              <a:rPr lang="de-DE" sz="2000" dirty="0">
                <a:latin typeface="Linotype Syntax Com Regular" charset="0"/>
                <a:ea typeface="Arial" charset="0"/>
                <a:cs typeface="Arial" charset="0"/>
              </a:rPr>
              <a:t>Strategien	d = .69</a:t>
            </a:r>
          </a:p>
          <a:p>
            <a:pPr marL="457200" indent="-457200">
              <a:lnSpc>
                <a:spcPct val="150000"/>
              </a:lnSpc>
              <a:buFont typeface="Wingdings" charset="2"/>
              <a:buChar char="§"/>
              <a:tabLst>
                <a:tab pos="5645150" algn="l"/>
              </a:tabLst>
            </a:pPr>
            <a:r>
              <a:rPr lang="de-DE" sz="2000" dirty="0">
                <a:latin typeface="Linotype Syntax Com Regular" charset="0"/>
                <a:ea typeface="Arial" charset="0"/>
                <a:cs typeface="Arial" charset="0"/>
              </a:rPr>
              <a:t>Verteiltes vs. massives Lernen	d = .71 </a:t>
            </a:r>
          </a:p>
          <a:p>
            <a:pPr marL="457200" indent="-457200">
              <a:lnSpc>
                <a:spcPct val="150000"/>
              </a:lnSpc>
              <a:buFont typeface="Wingdings" charset="2"/>
              <a:buChar char="§"/>
              <a:tabLst>
                <a:tab pos="5645150" algn="l"/>
              </a:tabLst>
            </a:pPr>
            <a:r>
              <a:rPr lang="de-DE" sz="2000" dirty="0">
                <a:latin typeface="Linotype Syntax Com Regular" charset="0"/>
                <a:ea typeface="Arial" charset="0"/>
                <a:cs typeface="Arial" charset="0"/>
              </a:rPr>
              <a:t>Lehrkraft-Schüler-Verhältnis	d = .72</a:t>
            </a:r>
          </a:p>
          <a:p>
            <a:pPr marL="457200" indent="-457200">
              <a:lnSpc>
                <a:spcPct val="150000"/>
              </a:lnSpc>
              <a:buFont typeface="Wingdings" charset="2"/>
              <a:buChar char="§"/>
              <a:tabLst>
                <a:tab pos="5645150" algn="l"/>
              </a:tabLst>
            </a:pPr>
            <a:r>
              <a:rPr lang="de-DE" sz="2000" dirty="0" smtClean="0">
                <a:latin typeface="Linotype Syntax Com Regular" charset="0"/>
                <a:ea typeface="Arial" charset="0"/>
                <a:cs typeface="Arial" charset="0"/>
              </a:rPr>
              <a:t>Feedback</a:t>
            </a:r>
            <a:r>
              <a:rPr lang="de-DE" sz="2000" dirty="0">
                <a:latin typeface="Linotype Syntax Com Regular" charset="0"/>
                <a:ea typeface="Arial" charset="0"/>
                <a:cs typeface="Arial" charset="0"/>
              </a:rPr>
              <a:t>	d = .73</a:t>
            </a:r>
            <a:endParaRPr lang="de-DE" sz="2000" dirty="0" smtClean="0">
              <a:latin typeface="Linotype Syntax Com Regular" charset="0"/>
              <a:ea typeface="Arial" charset="0"/>
              <a:cs typeface="Arial" charset="0"/>
            </a:endParaRPr>
          </a:p>
          <a:p>
            <a:pPr marL="457200" indent="-457200">
              <a:lnSpc>
                <a:spcPct val="150000"/>
              </a:lnSpc>
              <a:buFont typeface="Wingdings" charset="2"/>
              <a:buChar char="§"/>
              <a:tabLst>
                <a:tab pos="5645150" algn="l"/>
              </a:tabLst>
            </a:pPr>
            <a:r>
              <a:rPr lang="de-DE" sz="2000" dirty="0" smtClean="0">
                <a:latin typeface="Linotype Syntax Com Regular" charset="0"/>
                <a:ea typeface="Arial" charset="0"/>
                <a:cs typeface="Arial" charset="0"/>
              </a:rPr>
              <a:t>Klarheit </a:t>
            </a:r>
            <a:r>
              <a:rPr lang="de-DE" sz="2000" dirty="0">
                <a:latin typeface="Linotype Syntax Com Regular" charset="0"/>
                <a:ea typeface="Arial" charset="0"/>
                <a:cs typeface="Arial" charset="0"/>
              </a:rPr>
              <a:t>der Instruktion	d = .75</a:t>
            </a:r>
          </a:p>
          <a:p>
            <a:pPr marL="457200" indent="-457200">
              <a:lnSpc>
                <a:spcPct val="150000"/>
              </a:lnSpc>
              <a:buFont typeface="Wingdings" charset="2"/>
              <a:buChar char="§"/>
              <a:tabLst>
                <a:tab pos="5645150" algn="l"/>
              </a:tabLst>
            </a:pPr>
            <a:r>
              <a:rPr lang="de-DE" sz="2000" dirty="0" err="1">
                <a:latin typeface="Linotype Syntax Com Regular" charset="0"/>
                <a:ea typeface="Arial" charset="0"/>
                <a:cs typeface="Arial" charset="0"/>
              </a:rPr>
              <a:t>Micro-Teaching</a:t>
            </a:r>
            <a:r>
              <a:rPr lang="de-DE" sz="2000" dirty="0">
                <a:latin typeface="Linotype Syntax Com Regular" charset="0"/>
                <a:ea typeface="Arial" charset="0"/>
                <a:cs typeface="Arial" charset="0"/>
              </a:rPr>
              <a:t>	d = .88</a:t>
            </a:r>
          </a:p>
          <a:p>
            <a:pPr marL="457200" indent="-457200">
              <a:lnSpc>
                <a:spcPct val="150000"/>
              </a:lnSpc>
              <a:buFont typeface="Wingdings" charset="2"/>
              <a:buChar char="§"/>
              <a:tabLst>
                <a:tab pos="5645150" algn="l"/>
              </a:tabLst>
            </a:pPr>
            <a:r>
              <a:rPr lang="de-DE" sz="2000" dirty="0">
                <a:latin typeface="Linotype Syntax Com Regular" charset="0"/>
                <a:ea typeface="Arial" charset="0"/>
                <a:cs typeface="Arial" charset="0"/>
              </a:rPr>
              <a:t>Akzelerationsprogramme	d = .88</a:t>
            </a:r>
          </a:p>
          <a:p>
            <a:pPr marL="457200" indent="-457200">
              <a:lnSpc>
                <a:spcPct val="150000"/>
              </a:lnSpc>
              <a:buFont typeface="Wingdings" charset="2"/>
              <a:buChar char="§"/>
              <a:tabLst>
                <a:tab pos="5645150" algn="l"/>
              </a:tabLst>
            </a:pPr>
            <a:r>
              <a:rPr lang="de-DE" sz="2000" dirty="0">
                <a:latin typeface="Linotype Syntax Com Regular" charset="0"/>
                <a:ea typeface="Arial" charset="0"/>
                <a:cs typeface="Arial" charset="0"/>
              </a:rPr>
              <a:t>Formatives </a:t>
            </a:r>
            <a:r>
              <a:rPr lang="de-DE" sz="2000" dirty="0" err="1">
                <a:latin typeface="Linotype Syntax Com Regular" charset="0"/>
                <a:ea typeface="Arial" charset="0"/>
                <a:cs typeface="Arial" charset="0"/>
              </a:rPr>
              <a:t>Assessment</a:t>
            </a:r>
            <a:r>
              <a:rPr lang="de-DE" sz="2000" dirty="0">
                <a:latin typeface="Linotype Syntax Com Regular" charset="0"/>
                <a:ea typeface="Arial" charset="0"/>
                <a:cs typeface="Arial" charset="0"/>
              </a:rPr>
              <a:t>	d = .90</a:t>
            </a:r>
          </a:p>
        </p:txBody>
      </p:sp>
      <p:sp>
        <p:nvSpPr>
          <p:cNvPr id="8"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linds(horizont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linds(horizontal)">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03648" y="764704"/>
            <a:ext cx="6400800" cy="1512168"/>
          </a:xfrm>
        </p:spPr>
        <p:txBody>
          <a:bodyPr/>
          <a:lstStyle/>
          <a:p>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Aufgaben mit gestuften Hilfen</a:t>
            </a:r>
            <a:endParaRPr lang="de-DE" sz="3600" dirty="0" smtClean="0">
              <a:latin typeface="Verdana" pitchFamily="34" charset="0"/>
              <a:ea typeface="Verdana" pitchFamily="34" charset="0"/>
              <a:cs typeface="Verdana" pitchFamily="34" charset="0"/>
            </a:endParaRPr>
          </a:p>
        </p:txBody>
      </p:sp>
      <p:sp>
        <p:nvSpPr>
          <p:cNvPr id="2" name="Textfeld 1"/>
          <p:cNvSpPr txBox="1"/>
          <p:nvPr/>
        </p:nvSpPr>
        <p:spPr>
          <a:xfrm>
            <a:off x="1559751" y="2852936"/>
            <a:ext cx="6252609" cy="1569660"/>
          </a:xfrm>
          <a:prstGeom prst="rect">
            <a:avLst/>
          </a:prstGeom>
          <a:noFill/>
        </p:spPr>
        <p:txBody>
          <a:bodyPr wrap="none" rtlCol="0">
            <a:spAutoFit/>
          </a:bodyPr>
          <a:lstStyle/>
          <a:p>
            <a:r>
              <a:rPr lang="de-DE" dirty="0" smtClean="0">
                <a:latin typeface="Tahoma" panose="020B0604030504040204" pitchFamily="34" charset="0"/>
                <a:ea typeface="Tahoma" panose="020B0604030504040204" pitchFamily="34" charset="0"/>
                <a:cs typeface="Tahoma" panose="020B0604030504040204" pitchFamily="34" charset="0"/>
              </a:rPr>
              <a:t>Wählen Sie eine der ausliegenden Aufgaben,</a:t>
            </a:r>
          </a:p>
          <a:p>
            <a:r>
              <a:rPr lang="de-DE" dirty="0" smtClean="0">
                <a:latin typeface="Tahoma" panose="020B0604030504040204" pitchFamily="34" charset="0"/>
                <a:ea typeface="Tahoma" panose="020B0604030504040204" pitchFamily="34" charset="0"/>
                <a:cs typeface="Tahoma" panose="020B0604030504040204" pitchFamily="34" charset="0"/>
              </a:rPr>
              <a:t>Lösen Sie die Aufgabe zunächst ohne Hilfe,</a:t>
            </a:r>
          </a:p>
          <a:p>
            <a:r>
              <a:rPr lang="de-DE" dirty="0" smtClean="0">
                <a:latin typeface="Tahoma" panose="020B0604030504040204" pitchFamily="34" charset="0"/>
                <a:ea typeface="Tahoma" panose="020B0604030504040204" pitchFamily="34" charset="0"/>
                <a:cs typeface="Tahoma" panose="020B0604030504040204" pitchFamily="34" charset="0"/>
              </a:rPr>
              <a:t>Arbeiten Sie dann die Hilfen durch und </a:t>
            </a:r>
            <a:r>
              <a:rPr lang="de-DE" dirty="0" err="1" smtClean="0">
                <a:latin typeface="Tahoma" panose="020B0604030504040204" pitchFamily="34" charset="0"/>
                <a:ea typeface="Tahoma" panose="020B0604030504040204" pitchFamily="34" charset="0"/>
                <a:cs typeface="Tahoma" panose="020B0604030504040204" pitchFamily="34" charset="0"/>
              </a:rPr>
              <a:t>ver</a:t>
            </a:r>
            <a:r>
              <a:rPr lang="de-DE" dirty="0" smtClean="0">
                <a:latin typeface="Tahoma" panose="020B0604030504040204" pitchFamily="34" charset="0"/>
                <a:ea typeface="Tahoma" panose="020B0604030504040204" pitchFamily="34" charset="0"/>
                <a:cs typeface="Tahoma" panose="020B0604030504040204" pitchFamily="34" charset="0"/>
              </a:rPr>
              <a:t>-</a:t>
            </a:r>
            <a:br>
              <a:rPr lang="de-DE" dirty="0" smtClean="0">
                <a:latin typeface="Tahoma" panose="020B0604030504040204" pitchFamily="34" charset="0"/>
                <a:ea typeface="Tahoma" panose="020B0604030504040204" pitchFamily="34" charset="0"/>
                <a:cs typeface="Tahoma" panose="020B0604030504040204" pitchFamily="34" charset="0"/>
              </a:rPr>
            </a:br>
            <a:r>
              <a:rPr lang="de-DE" dirty="0" smtClean="0">
                <a:latin typeface="Tahoma" panose="020B0604030504040204" pitchFamily="34" charset="0"/>
                <a:ea typeface="Tahoma" panose="020B0604030504040204" pitchFamily="34" charset="0"/>
                <a:cs typeface="Tahoma" panose="020B0604030504040204" pitchFamily="34" charset="0"/>
              </a:rPr>
              <a:t>gleichen Sie mit Ihrem Lösungsansatz.</a:t>
            </a:r>
            <a:endParaRPr lang="de-DE"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3792" y="856928"/>
            <a:ext cx="7918648" cy="915888"/>
          </a:xfrm>
        </p:spPr>
        <p:txBody>
          <a:bodyPr/>
          <a:lstStyle/>
          <a:p>
            <a:r>
              <a:rPr lang="de-DE" sz="2800" dirty="0" smtClean="0">
                <a:solidFill>
                  <a:schemeClr val="tx1"/>
                </a:solidFill>
                <a:latin typeface="Verdana" pitchFamily="34" charset="0"/>
              </a:rPr>
              <a:t>Was sich als Inhalt für Aufgaben </a:t>
            </a:r>
            <a:br>
              <a:rPr lang="de-DE" sz="2800" dirty="0" smtClean="0">
                <a:solidFill>
                  <a:schemeClr val="tx1"/>
                </a:solidFill>
                <a:latin typeface="Verdana" pitchFamily="34" charset="0"/>
              </a:rPr>
            </a:br>
            <a:r>
              <a:rPr lang="de-DE" sz="2800" dirty="0" smtClean="0">
                <a:solidFill>
                  <a:schemeClr val="tx1"/>
                </a:solidFill>
                <a:latin typeface="Verdana" pitchFamily="34" charset="0"/>
              </a:rPr>
              <a:t>besonders gut eignet:</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5" name="Textfeld 14"/>
          <p:cNvSpPr txBox="1"/>
          <p:nvPr/>
        </p:nvSpPr>
        <p:spPr>
          <a:xfrm>
            <a:off x="1001774" y="2348880"/>
            <a:ext cx="7242634" cy="3424317"/>
          </a:xfrm>
          <a:prstGeom prst="rect">
            <a:avLst/>
          </a:prstGeom>
          <a:solidFill>
            <a:schemeClr val="bg1">
              <a:lumMod val="75000"/>
              <a:alpha val="86000"/>
            </a:schemeClr>
          </a:solidFill>
        </p:spPr>
        <p:txBody>
          <a:bodyPr wrap="none" lIns="468000" tIns="324000" rIns="468000" bIns="324000" rtlCol="0">
            <a:spAutoFit/>
          </a:bodyPr>
          <a:lstStyle/>
          <a:p>
            <a:pPr>
              <a:spcAft>
                <a:spcPts val="1200"/>
              </a:spcAft>
            </a:pPr>
            <a:r>
              <a:rPr lang="de-DE" sz="2800" dirty="0" smtClean="0">
                <a:latin typeface="Verdana" pitchFamily="34" charset="0"/>
                <a:ea typeface="Verdana" pitchFamily="34" charset="0"/>
                <a:cs typeface="Verdana" pitchFamily="34" charset="0"/>
              </a:rPr>
              <a:t>- Naturwissenschaftliches Arbeiten</a:t>
            </a:r>
          </a:p>
          <a:p>
            <a:pPr>
              <a:spcAft>
                <a:spcPts val="1200"/>
              </a:spcAft>
            </a:pPr>
            <a:r>
              <a:rPr lang="de-DE" sz="2800" dirty="0" smtClean="0">
                <a:latin typeface="Verdana" pitchFamily="34" charset="0"/>
                <a:ea typeface="Verdana" pitchFamily="34" charset="0"/>
                <a:cs typeface="Verdana" pitchFamily="34" charset="0"/>
              </a:rPr>
              <a:t>- Erkenntnisgewinnung</a:t>
            </a:r>
          </a:p>
          <a:p>
            <a:pPr>
              <a:spcAft>
                <a:spcPts val="1200"/>
              </a:spcAft>
              <a:buFontTx/>
              <a:buChar char="-"/>
            </a:pPr>
            <a:r>
              <a:rPr lang="de-DE" sz="2800" dirty="0" smtClean="0">
                <a:latin typeface="Verdana" pitchFamily="34" charset="0"/>
                <a:ea typeface="Verdana" pitchFamily="34" charset="0"/>
                <a:cs typeface="Verdana" pitchFamily="34" charset="0"/>
              </a:rPr>
              <a:t> Reorganisation von Alltagswissen</a:t>
            </a:r>
          </a:p>
          <a:p>
            <a:pPr>
              <a:spcAft>
                <a:spcPts val="1200"/>
              </a:spcAft>
              <a:buFontTx/>
              <a:buChar char="-"/>
            </a:pPr>
            <a:r>
              <a:rPr lang="de-DE" sz="2800" dirty="0" smtClean="0">
                <a:latin typeface="Verdana" pitchFamily="34" charset="0"/>
                <a:ea typeface="Verdana" pitchFamily="34" charset="0"/>
                <a:cs typeface="Verdana" pitchFamily="34" charset="0"/>
              </a:rPr>
              <a:t> begründetes Schlussfolgern</a:t>
            </a:r>
          </a:p>
          <a:p>
            <a:pPr>
              <a:spcAft>
                <a:spcPts val="1200"/>
              </a:spcAft>
              <a:buFontTx/>
              <a:buChar char="-"/>
            </a:pPr>
            <a:r>
              <a:rPr lang="de-DE" sz="2800" dirty="0" smtClean="0">
                <a:latin typeface="Verdana" pitchFamily="34" charset="0"/>
                <a:ea typeface="Verdana" pitchFamily="34" charset="0"/>
                <a:cs typeface="Verdana" pitchFamily="34" charset="0"/>
              </a:rPr>
              <a:t> (Wechsel der Darstellungsform)</a:t>
            </a:r>
          </a:p>
        </p:txBody>
      </p:sp>
      <p:sp>
        <p:nvSpPr>
          <p:cNvPr id="8"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linds(horizontal)">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blinds(horizontal)">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blinds(horizontal)">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blinds(horizontal)">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476672"/>
            <a:ext cx="7918648" cy="915888"/>
          </a:xfrm>
        </p:spPr>
        <p:txBody>
          <a:bodyPr/>
          <a:lstStyle/>
          <a:p>
            <a:r>
              <a:rPr lang="de-DE" sz="2800" dirty="0" smtClean="0">
                <a:latin typeface="Verdana" pitchFamily="34" charset="0"/>
                <a:ea typeface="Verdana" pitchFamily="34" charset="0"/>
                <a:cs typeface="Verdana" pitchFamily="34" charset="0"/>
              </a:rPr>
              <a:t>Die Konstruktion der Hilfen</a:t>
            </a:r>
            <a:endParaRPr lang="de-DE" sz="2800" dirty="0" smtClean="0">
              <a:solidFill>
                <a:schemeClr val="tx1"/>
              </a:solidFill>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3" name="Rechteck 12"/>
          <p:cNvSpPr/>
          <p:nvPr/>
        </p:nvSpPr>
        <p:spPr>
          <a:xfrm>
            <a:off x="1475656" y="1340768"/>
            <a:ext cx="6408712" cy="4408899"/>
          </a:xfrm>
          <a:prstGeom prst="rect">
            <a:avLst/>
          </a:prstGeom>
        </p:spPr>
        <p:txBody>
          <a:bodyPr wrap="square">
            <a:spAutoFit/>
          </a:bodyPr>
          <a:lstStyle/>
          <a:p>
            <a:pPr>
              <a:lnSpc>
                <a:spcPct val="150000"/>
              </a:lnSpc>
              <a:spcBef>
                <a:spcPts val="1200"/>
              </a:spcBef>
              <a:spcAft>
                <a:spcPts val="300"/>
              </a:spcAft>
            </a:pPr>
            <a:r>
              <a:rPr lang="de-DE" sz="1800" dirty="0" smtClean="0">
                <a:latin typeface="Verdana" pitchFamily="34" charset="0"/>
                <a:ea typeface="Verdana" pitchFamily="34" charset="0"/>
                <a:cs typeface="Verdana" pitchFamily="34" charset="0"/>
              </a:rPr>
              <a:t>Die mit den Hilfen gegebenen Impulse und inhaltlichen Hinweise folgen im Großen und Ganzen dem</a:t>
            </a:r>
            <a:r>
              <a:rPr lang="de-DE" sz="1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 Vorgehen beim fragend-entwickelnden Unterrichtsgespräch</a:t>
            </a:r>
            <a:endParaRPr lang="de-DE" sz="1800" dirty="0" smtClean="0">
              <a:latin typeface="Verdana" pitchFamily="34" charset="0"/>
              <a:ea typeface="Verdana" pitchFamily="34" charset="0"/>
              <a:cs typeface="Verdana" pitchFamily="34" charset="0"/>
            </a:endParaRPr>
          </a:p>
          <a:p>
            <a:pPr>
              <a:lnSpc>
                <a:spcPct val="150000"/>
              </a:lnSpc>
              <a:spcBef>
                <a:spcPts val="1200"/>
              </a:spcBef>
              <a:spcAft>
                <a:spcPts val="300"/>
              </a:spcAft>
            </a:pPr>
            <a:r>
              <a:rPr lang="de-DE" sz="1800" dirty="0" smtClean="0">
                <a:latin typeface="Verdana" pitchFamily="34" charset="0"/>
                <a:ea typeface="Verdana" pitchFamily="34" charset="0"/>
                <a:cs typeface="Verdana" pitchFamily="34" charset="0"/>
              </a:rPr>
              <a:t>Wesentliche Unterschiede:</a:t>
            </a:r>
          </a:p>
          <a:p>
            <a:pPr>
              <a:lnSpc>
                <a:spcPct val="150000"/>
              </a:lnSpc>
              <a:spcBef>
                <a:spcPts val="1200"/>
              </a:spcBef>
              <a:spcAft>
                <a:spcPts val="300"/>
              </a:spcAft>
            </a:pPr>
            <a:r>
              <a:rPr lang="de-DE" sz="1800" dirty="0" smtClean="0">
                <a:latin typeface="Verdana" pitchFamily="34" charset="0"/>
                <a:ea typeface="Verdana" pitchFamily="34" charset="0"/>
                <a:cs typeface="Verdana" pitchFamily="34" charset="0"/>
              </a:rPr>
              <a:t>Die Lernenden bestimmen selbst, </a:t>
            </a:r>
            <a:r>
              <a:rPr lang="de-DE" sz="1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in welchem Umfang und wann </a:t>
            </a:r>
            <a:r>
              <a:rPr lang="de-DE" sz="1800" dirty="0" smtClean="0">
                <a:latin typeface="Verdana" pitchFamily="34" charset="0"/>
                <a:ea typeface="Verdana" pitchFamily="34" charset="0"/>
                <a:cs typeface="Verdana" pitchFamily="34" charset="0"/>
              </a:rPr>
              <a:t>sie Hilfen in Anspruch nehmen wollen.</a:t>
            </a:r>
          </a:p>
          <a:p>
            <a:pPr>
              <a:lnSpc>
                <a:spcPct val="150000"/>
              </a:lnSpc>
              <a:spcBef>
                <a:spcPts val="1200"/>
              </a:spcBef>
              <a:spcAft>
                <a:spcPts val="300"/>
              </a:spcAft>
            </a:pPr>
            <a:r>
              <a:rPr lang="de-DE" sz="1800" dirty="0" smtClean="0">
                <a:latin typeface="Verdana" pitchFamily="34" charset="0"/>
                <a:ea typeface="Verdana" pitchFamily="34" charset="0"/>
                <a:cs typeface="Verdana" pitchFamily="34" charset="0"/>
              </a:rPr>
              <a:t>Die Form der Inanspruchnahme </a:t>
            </a:r>
            <a:r>
              <a:rPr lang="de-DE" sz="1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entlastet </a:t>
            </a:r>
            <a:r>
              <a:rPr lang="de-DE" sz="1800" dirty="0" smtClean="0">
                <a:latin typeface="Verdana" pitchFamily="34" charset="0"/>
                <a:ea typeface="Verdana" pitchFamily="34" charset="0"/>
                <a:cs typeface="Verdana" pitchFamily="34" charset="0"/>
              </a:rPr>
              <a:t>im Blick auf das Gefühl von der Lehrkraft kontrolliert zu werden.</a:t>
            </a:r>
          </a:p>
        </p:txBody>
      </p:sp>
      <p:sp>
        <p:nvSpPr>
          <p:cNvPr id="8"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1288976"/>
            <a:ext cx="7918648" cy="915888"/>
          </a:xfrm>
        </p:spPr>
        <p:txBody>
          <a:bodyPr/>
          <a:lstStyle/>
          <a:p>
            <a:r>
              <a:rPr lang="de-DE" sz="2800" dirty="0" smtClean="0">
                <a:solidFill>
                  <a:schemeClr val="tx1"/>
                </a:solidFill>
                <a:latin typeface="Verdana" pitchFamily="34" charset="0"/>
              </a:rPr>
              <a:t>Arten von Hilfen</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Pfeil nach unten 7"/>
          <p:cNvSpPr/>
          <p:nvPr/>
        </p:nvSpPr>
        <p:spPr>
          <a:xfrm rot="1941332">
            <a:off x="3253100" y="2033411"/>
            <a:ext cx="397461" cy="1944216"/>
          </a:xfrm>
          <a:prstGeom prst="downArrow">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unten 11"/>
          <p:cNvSpPr/>
          <p:nvPr/>
        </p:nvSpPr>
        <p:spPr>
          <a:xfrm rot="20048733">
            <a:off x="5210667" y="2033411"/>
            <a:ext cx="397461" cy="1944216"/>
          </a:xfrm>
          <a:prstGeom prst="downArrow">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Diagonal liegende Ecken des Rechtecks schneiden 12"/>
          <p:cNvSpPr/>
          <p:nvPr/>
        </p:nvSpPr>
        <p:spPr>
          <a:xfrm flipH="1">
            <a:off x="1619672" y="4309684"/>
            <a:ext cx="2592288" cy="864096"/>
          </a:xfrm>
          <a:prstGeom prst="snip2Diag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Tahoma" pitchFamily="34" charset="0"/>
                <a:ea typeface="Tahoma" pitchFamily="34" charset="0"/>
                <a:cs typeface="Tahoma" pitchFamily="34" charset="0"/>
              </a:rPr>
              <a:t>Inhaltliche </a:t>
            </a:r>
          </a:p>
          <a:p>
            <a:pPr algn="ctr"/>
            <a:r>
              <a:rPr lang="de-DE" dirty="0" smtClean="0">
                <a:solidFill>
                  <a:schemeClr val="tx1"/>
                </a:solidFill>
                <a:latin typeface="Tahoma" pitchFamily="34" charset="0"/>
                <a:ea typeface="Tahoma" pitchFamily="34" charset="0"/>
                <a:cs typeface="Tahoma" pitchFamily="34" charset="0"/>
              </a:rPr>
              <a:t>Hilfen</a:t>
            </a:r>
            <a:endParaRPr lang="de-DE" dirty="0">
              <a:solidFill>
                <a:schemeClr val="tx1"/>
              </a:solidFill>
              <a:latin typeface="Tahoma" pitchFamily="34" charset="0"/>
              <a:ea typeface="Tahoma" pitchFamily="34" charset="0"/>
              <a:cs typeface="Tahoma" pitchFamily="34" charset="0"/>
            </a:endParaRPr>
          </a:p>
        </p:txBody>
      </p:sp>
      <p:sp>
        <p:nvSpPr>
          <p:cNvPr id="14" name="Diagonal liegende Ecken des Rechtecks schneiden 13"/>
          <p:cNvSpPr/>
          <p:nvPr/>
        </p:nvSpPr>
        <p:spPr>
          <a:xfrm flipH="1">
            <a:off x="4860032" y="4293096"/>
            <a:ext cx="2592288" cy="864096"/>
          </a:xfrm>
          <a:prstGeom prst="snip2Diag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Tahoma" pitchFamily="34" charset="0"/>
                <a:ea typeface="Tahoma" pitchFamily="34" charset="0"/>
                <a:cs typeface="Tahoma" pitchFamily="34" charset="0"/>
              </a:rPr>
              <a:t>LernstrategischeHilfen</a:t>
            </a:r>
            <a:endParaRPr lang="de-DE" dirty="0">
              <a:solidFill>
                <a:schemeClr val="tx1"/>
              </a:solidFill>
              <a:latin typeface="Tahoma" pitchFamily="34" charset="0"/>
              <a:ea typeface="Tahoma" pitchFamily="34" charset="0"/>
              <a:cs typeface="Tahoma" pitchFamily="34" charset="0"/>
            </a:endParaRPr>
          </a:p>
        </p:txBody>
      </p:sp>
      <p:sp>
        <p:nvSpPr>
          <p:cNvPr id="10" name="Titel 2"/>
          <p:cNvSpPr txBox="1">
            <a:spLocks/>
          </p:cNvSpPr>
          <p:nvPr/>
        </p:nvSpPr>
        <p:spPr bwMode="auto">
          <a:xfrm>
            <a:off x="611560" y="476672"/>
            <a:ext cx="7918648" cy="915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800" b="0" i="0" u="none" strike="noStrike" kern="0" cap="none" spc="0" normalizeH="0" baseline="0" noProof="0" dirty="0" smtClean="0">
                <a:ln>
                  <a:noFill/>
                </a:ln>
                <a:solidFill>
                  <a:schemeClr val="tx2"/>
                </a:solidFill>
                <a:effectLst/>
                <a:uLnTx/>
                <a:uFillTx/>
                <a:latin typeface="Verdana" pitchFamily="34" charset="0"/>
                <a:ea typeface="Verdana" pitchFamily="34" charset="0"/>
                <a:cs typeface="Verdana" pitchFamily="34" charset="0"/>
              </a:rPr>
              <a:t>Die Konstruktion der Hilfen</a:t>
            </a:r>
            <a:endParaRPr kumimoji="0" lang="de-DE" sz="2800" b="0" i="0" u="none" strike="noStrike" kern="0" cap="none" spc="0" normalizeH="0" baseline="0" noProof="0" dirty="0" smtClean="0">
              <a:ln>
                <a:noFill/>
              </a:ln>
              <a:solidFill>
                <a:schemeClr val="tx1"/>
              </a:solidFill>
              <a:effectLst/>
              <a:uLnTx/>
              <a:uFillTx/>
              <a:latin typeface="Verdana" pitchFamily="34" charset="0"/>
              <a:ea typeface="+mj-ea"/>
              <a:cs typeface="+mj-cs"/>
            </a:endParaRPr>
          </a:p>
        </p:txBody>
      </p:sp>
      <p:sp>
        <p:nvSpPr>
          <p:cNvPr id="15"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692150"/>
            <a:ext cx="6275040" cy="1371600"/>
          </a:xfrm>
        </p:spPr>
        <p:txBody>
          <a:bodyPr/>
          <a:lstStyle/>
          <a:p>
            <a:pPr marL="838200" indent="-838200"/>
            <a:r>
              <a:rPr lang="de-DE" dirty="0" smtClean="0">
                <a:latin typeface="Verdana" pitchFamily="34" charset="0"/>
                <a:ea typeface="Verdana" pitchFamily="34" charset="0"/>
                <a:cs typeface="Verdana" pitchFamily="34" charset="0"/>
              </a:rPr>
              <a:t>Inhaltliche Hilfen</a:t>
            </a:r>
          </a:p>
        </p:txBody>
      </p:sp>
      <p:sp>
        <p:nvSpPr>
          <p:cNvPr id="133123" name="Text Box 3"/>
          <p:cNvSpPr txBox="1">
            <a:spLocks noChangeArrowheads="1"/>
          </p:cNvSpPr>
          <p:nvPr/>
        </p:nvSpPr>
        <p:spPr bwMode="auto">
          <a:xfrm>
            <a:off x="539750" y="1989138"/>
            <a:ext cx="7561263" cy="3810000"/>
          </a:xfrm>
          <a:prstGeom prst="rect">
            <a:avLst/>
          </a:prstGeom>
          <a:noFill/>
          <a:ln w="9525">
            <a:noFill/>
            <a:miter lim="800000"/>
            <a:headEnd/>
            <a:tailEnd/>
          </a:ln>
          <a:effectLst/>
        </p:spPr>
        <p:txBody>
          <a:bodyPr>
            <a:spAutoFit/>
          </a:bodyPr>
          <a:lstStyle/>
          <a:p>
            <a:pPr marL="457200" indent="-14288">
              <a:tabLst>
                <a:tab pos="542925" algn="l"/>
              </a:tabLst>
            </a:pPr>
            <a:r>
              <a:rPr lang="de-DE" sz="2000" dirty="0">
                <a:latin typeface="Verdana" pitchFamily="34" charset="0"/>
              </a:rPr>
              <a:t>z.B. als direkte Hilfe</a:t>
            </a:r>
          </a:p>
          <a:p>
            <a:pPr marL="457200" indent="-14288">
              <a:tabLst>
                <a:tab pos="542925" algn="l"/>
              </a:tabLst>
            </a:pPr>
            <a:endParaRPr lang="de-DE" sz="2000" dirty="0">
              <a:latin typeface="Verdana" pitchFamily="34" charset="0"/>
            </a:endParaRPr>
          </a:p>
          <a:p>
            <a:pPr marL="457200" indent="-14288">
              <a:buFont typeface="Wingdings" pitchFamily="2" charset="2"/>
              <a:buChar char="§"/>
              <a:tabLst>
                <a:tab pos="542925" algn="l"/>
              </a:tabLst>
            </a:pPr>
            <a:r>
              <a:rPr lang="de-DE" sz="2000" dirty="0">
                <a:latin typeface="Verdana" pitchFamily="34" charset="0"/>
              </a:rPr>
              <a:t> Die Formel für Kochsalz ist </a:t>
            </a:r>
            <a:r>
              <a:rPr lang="de-DE" sz="2000" dirty="0" err="1">
                <a:latin typeface="Verdana" pitchFamily="34" charset="0"/>
              </a:rPr>
              <a:t>NaCl</a:t>
            </a:r>
            <a:endParaRPr lang="de-DE" sz="2000" dirty="0">
              <a:latin typeface="Verdana" pitchFamily="34" charset="0"/>
            </a:endParaRPr>
          </a:p>
          <a:p>
            <a:pPr marL="457200" indent="-14288">
              <a:buFont typeface="Wingdings" pitchFamily="2" charset="2"/>
              <a:buChar char="§"/>
              <a:tabLst>
                <a:tab pos="542925" algn="l"/>
              </a:tabLst>
            </a:pPr>
            <a:r>
              <a:rPr lang="de-DE" sz="2000" dirty="0">
                <a:latin typeface="Verdana" pitchFamily="34" charset="0"/>
              </a:rPr>
              <a:t> Erinnere Dich: Kraft = Gegenkraft</a:t>
            </a:r>
          </a:p>
          <a:p>
            <a:pPr marL="457200" indent="-14288">
              <a:buFont typeface="Wingdings" pitchFamily="2" charset="2"/>
              <a:buChar char="§"/>
              <a:tabLst>
                <a:tab pos="542925" algn="l"/>
              </a:tabLst>
            </a:pPr>
            <a:r>
              <a:rPr lang="de-DE" sz="2000" dirty="0">
                <a:latin typeface="Verdana" pitchFamily="34" charset="0"/>
              </a:rPr>
              <a:t> Eidechsen gehören zu den wechselwarmen Tieren</a:t>
            </a:r>
          </a:p>
          <a:p>
            <a:pPr marL="457200" indent="-14288">
              <a:tabLst>
                <a:tab pos="542925" algn="l"/>
              </a:tabLst>
            </a:pPr>
            <a:endParaRPr lang="de-DE" sz="2000" dirty="0">
              <a:latin typeface="Verdana" pitchFamily="34" charset="0"/>
            </a:endParaRPr>
          </a:p>
          <a:p>
            <a:pPr marL="457200" indent="-14288">
              <a:tabLst>
                <a:tab pos="542925" algn="l"/>
              </a:tabLst>
            </a:pPr>
            <a:r>
              <a:rPr lang="de-DE" sz="2000" dirty="0">
                <a:latin typeface="Verdana" pitchFamily="34" charset="0"/>
              </a:rPr>
              <a:t>oder als Frage formuliert</a:t>
            </a:r>
          </a:p>
          <a:p>
            <a:pPr marL="457200" indent="-14288">
              <a:tabLst>
                <a:tab pos="542925" algn="l"/>
              </a:tabLst>
            </a:pPr>
            <a:endParaRPr lang="de-DE" sz="2000" dirty="0">
              <a:latin typeface="Verdana" pitchFamily="34" charset="0"/>
            </a:endParaRPr>
          </a:p>
          <a:p>
            <a:pPr marL="457200" indent="-14288">
              <a:buFont typeface="Wingdings" pitchFamily="2" charset="2"/>
              <a:buChar char="§"/>
              <a:tabLst>
                <a:tab pos="542925" algn="l"/>
              </a:tabLst>
            </a:pPr>
            <a:r>
              <a:rPr lang="de-DE" sz="2000" dirty="0">
                <a:latin typeface="Verdana" pitchFamily="34" charset="0"/>
              </a:rPr>
              <a:t> Mit welchem Gesetz kann man die Kräfte an einem      	Hebel beschreiben?</a:t>
            </a:r>
          </a:p>
          <a:p>
            <a:pPr marL="457200" indent="-14288">
              <a:buFont typeface="Wingdings" pitchFamily="2" charset="2"/>
              <a:buChar char="§"/>
              <a:tabLst>
                <a:tab pos="542925" algn="l"/>
              </a:tabLst>
            </a:pPr>
            <a:r>
              <a:rPr lang="de-DE" sz="2000" dirty="0">
                <a:latin typeface="Verdana" pitchFamily="34" charset="0"/>
              </a:rPr>
              <a:t> Wenn Chlorophyll grün erscheint, welchen </a:t>
            </a:r>
            <a:r>
              <a:rPr lang="de-DE" sz="2400" dirty="0"/>
              <a:t>Farb- </a:t>
            </a:r>
            <a:r>
              <a:rPr lang="de-DE" sz="2000" dirty="0">
                <a:latin typeface="Verdana" pitchFamily="34" charset="0"/>
              </a:rPr>
              <a:t>	  	</a:t>
            </a:r>
            <a:r>
              <a:rPr lang="de-DE" sz="2000" dirty="0" err="1">
                <a:latin typeface="Verdana" pitchFamily="34" charset="0"/>
              </a:rPr>
              <a:t>anteil</a:t>
            </a:r>
            <a:r>
              <a:rPr lang="de-DE" sz="2000" dirty="0">
                <a:latin typeface="Verdana" pitchFamily="34" charset="0"/>
              </a:rPr>
              <a:t> absorbiert es dann aus dem weißen Licht?</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blinds(horizontal)">
                                      <p:cBhvr>
                                        <p:cTn id="7" dur="500"/>
                                        <p:tgtEl>
                                          <p:spTgt spid="133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23">
                                            <p:txEl>
                                              <p:pRg st="2" end="2"/>
                                            </p:txEl>
                                          </p:spTgt>
                                        </p:tgtEl>
                                        <p:attrNameLst>
                                          <p:attrName>style.visibility</p:attrName>
                                        </p:attrNameLst>
                                      </p:cBhvr>
                                      <p:to>
                                        <p:strVal val="visible"/>
                                      </p:to>
                                    </p:set>
                                    <p:animEffect transition="in" filter="blinds(horizontal)">
                                      <p:cBhvr>
                                        <p:cTn id="12" dur="500"/>
                                        <p:tgtEl>
                                          <p:spTgt spid="133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3123">
                                            <p:txEl>
                                              <p:pRg st="3" end="3"/>
                                            </p:txEl>
                                          </p:spTgt>
                                        </p:tgtEl>
                                        <p:attrNameLst>
                                          <p:attrName>style.visibility</p:attrName>
                                        </p:attrNameLst>
                                      </p:cBhvr>
                                      <p:to>
                                        <p:strVal val="visible"/>
                                      </p:to>
                                    </p:set>
                                    <p:animEffect transition="in" filter="blinds(horizontal)">
                                      <p:cBhvr>
                                        <p:cTn id="17" dur="500"/>
                                        <p:tgtEl>
                                          <p:spTgt spid="133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3123">
                                            <p:txEl>
                                              <p:pRg st="4" end="4"/>
                                            </p:txEl>
                                          </p:spTgt>
                                        </p:tgtEl>
                                        <p:attrNameLst>
                                          <p:attrName>style.visibility</p:attrName>
                                        </p:attrNameLst>
                                      </p:cBhvr>
                                      <p:to>
                                        <p:strVal val="visible"/>
                                      </p:to>
                                    </p:set>
                                    <p:animEffect transition="in" filter="blinds(horizontal)">
                                      <p:cBhvr>
                                        <p:cTn id="22" dur="500"/>
                                        <p:tgtEl>
                                          <p:spTgt spid="133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3123">
                                            <p:txEl>
                                              <p:pRg st="6" end="6"/>
                                            </p:txEl>
                                          </p:spTgt>
                                        </p:tgtEl>
                                        <p:attrNameLst>
                                          <p:attrName>style.visibility</p:attrName>
                                        </p:attrNameLst>
                                      </p:cBhvr>
                                      <p:to>
                                        <p:strVal val="visible"/>
                                      </p:to>
                                    </p:set>
                                    <p:animEffect transition="in" filter="blinds(horizontal)">
                                      <p:cBhvr>
                                        <p:cTn id="27" dur="500"/>
                                        <p:tgtEl>
                                          <p:spTgt spid="13312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3123">
                                            <p:txEl>
                                              <p:pRg st="8" end="8"/>
                                            </p:txEl>
                                          </p:spTgt>
                                        </p:tgtEl>
                                        <p:attrNameLst>
                                          <p:attrName>style.visibility</p:attrName>
                                        </p:attrNameLst>
                                      </p:cBhvr>
                                      <p:to>
                                        <p:strVal val="visible"/>
                                      </p:to>
                                    </p:set>
                                    <p:animEffect transition="in" filter="blinds(horizontal)">
                                      <p:cBhvr>
                                        <p:cTn id="32" dur="500"/>
                                        <p:tgtEl>
                                          <p:spTgt spid="13312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3123">
                                            <p:txEl>
                                              <p:pRg st="9" end="9"/>
                                            </p:txEl>
                                          </p:spTgt>
                                        </p:tgtEl>
                                        <p:attrNameLst>
                                          <p:attrName>style.visibility</p:attrName>
                                        </p:attrNameLst>
                                      </p:cBhvr>
                                      <p:to>
                                        <p:strVal val="visible"/>
                                      </p:to>
                                    </p:set>
                                    <p:animEffect transition="in" filter="blinds(horizontal)">
                                      <p:cBhvr>
                                        <p:cTn id="37" dur="500"/>
                                        <p:tgtEl>
                                          <p:spTgt spid="133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1"/>
          </p:nvPr>
        </p:nvSpPr>
        <p:spPr>
          <a:xfrm>
            <a:off x="2267744" y="6248400"/>
            <a:ext cx="4688160" cy="457200"/>
          </a:xfrm>
        </p:spPr>
        <p:txBody>
          <a:bodyPr/>
          <a:lstStyle/>
          <a:p>
            <a:pPr>
              <a:defRPr/>
            </a:pPr>
            <a:r>
              <a:rPr lang="de-DE" smtClean="0">
                <a:solidFill>
                  <a:schemeClr val="bg1">
                    <a:lumMod val="65000"/>
                  </a:schemeClr>
                </a:solidFill>
                <a:latin typeface="Verdana" pitchFamily="34" charset="0"/>
                <a:ea typeface="Verdana" pitchFamily="34" charset="0"/>
                <a:cs typeface="Verdana" pitchFamily="34" charset="0"/>
              </a:rPr>
              <a:t>WS Binnendifferenzierung Nürnberg 05.11.2014 – Dr. L. Stäudel</a:t>
            </a:r>
            <a:endParaRPr lang="de-DE" dirty="0">
              <a:solidFill>
                <a:schemeClr val="bg1">
                  <a:lumMod val="65000"/>
                </a:schemeClr>
              </a:solidFill>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6" name="Grafik 5"/>
          <p:cNvPicPr/>
          <p:nvPr/>
        </p:nvPicPr>
        <p:blipFill>
          <a:blip r:embed="rId3" cstate="print"/>
          <a:srcRect t="15449"/>
          <a:stretch>
            <a:fillRect/>
          </a:stretch>
        </p:blipFill>
        <p:spPr bwMode="auto">
          <a:xfrm>
            <a:off x="2411760" y="332656"/>
            <a:ext cx="5616624" cy="6381328"/>
          </a:xfrm>
          <a:prstGeom prst="rect">
            <a:avLst/>
          </a:prstGeom>
          <a:noFill/>
          <a:ln w="9525">
            <a:noFill/>
            <a:miter lim="800000"/>
            <a:headEnd/>
            <a:tailEnd/>
          </a:ln>
        </p:spPr>
      </p:pic>
      <p:sp>
        <p:nvSpPr>
          <p:cNvPr id="10" name="Textfeld 9"/>
          <p:cNvSpPr txBox="1"/>
          <p:nvPr/>
        </p:nvSpPr>
        <p:spPr>
          <a:xfrm>
            <a:off x="467544" y="3068960"/>
            <a:ext cx="2305439" cy="830997"/>
          </a:xfrm>
          <a:prstGeom prst="rect">
            <a:avLst/>
          </a:prstGeom>
          <a:noFill/>
        </p:spPr>
        <p:txBody>
          <a:bodyPr wrap="none" rtlCol="0">
            <a:spAutoFit/>
          </a:bodyPr>
          <a:lstStyle/>
          <a:p>
            <a:r>
              <a:rPr lang="de-DE" dirty="0" smtClean="0">
                <a:latin typeface="Verdana" pitchFamily="34" charset="0"/>
                <a:ea typeface="Verdana" pitchFamily="34" charset="0"/>
                <a:cs typeface="Verdana" pitchFamily="34" charset="0"/>
              </a:rPr>
              <a:t>Stichwort:</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Heterogenität</a:t>
            </a:r>
            <a:endParaRPr lang="de-DE" dirty="0">
              <a:latin typeface="Verdana" pitchFamily="34" charset="0"/>
              <a:ea typeface="Verdana" pitchFamily="34" charset="0"/>
              <a:cs typeface="Verdana" pitchFamily="34" charset="0"/>
            </a:endParaRPr>
          </a:p>
        </p:txBody>
      </p:sp>
      <p:pic>
        <p:nvPicPr>
          <p:cNvPr id="12" name="Picture 3"/>
          <p:cNvPicPr>
            <a:picLocks noChangeAspect="1" noChangeArrowheads="1"/>
          </p:cNvPicPr>
          <p:nvPr/>
        </p:nvPicPr>
        <p:blipFill>
          <a:blip r:embed="rId4" cstate="print"/>
          <a:srcRect/>
          <a:stretch>
            <a:fillRect/>
          </a:stretch>
        </p:blipFill>
        <p:spPr bwMode="auto">
          <a:xfrm>
            <a:off x="579537" y="3933056"/>
            <a:ext cx="1400175" cy="1076325"/>
          </a:xfrm>
          <a:prstGeom prst="rect">
            <a:avLst/>
          </a:prstGeom>
          <a:noFill/>
          <a:ln w="9525">
            <a:noFill/>
            <a:miter lim="800000"/>
            <a:headEnd/>
            <a:tailEnd/>
          </a:ln>
        </p:spPr>
      </p:pic>
      <p:sp>
        <p:nvSpPr>
          <p:cNvPr id="8" name="Fußzeilenplatzhalter 9"/>
          <p:cNvSpPr txBox="1">
            <a:spLocks/>
          </p:cNvSpPr>
          <p:nvPr/>
        </p:nvSpPr>
        <p:spPr bwMode="auto">
          <a:xfrm rot="16200000">
            <a:off x="6308948" y="4068316"/>
            <a:ext cx="533623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de-DE" dirty="0" smtClean="0">
                <a:latin typeface="Calibri" pitchFamily="34" charset="0"/>
              </a:rPr>
              <a:t>WS Binnendifferenzierung Nürnberg 05.11.2014 – Dr. L. </a:t>
            </a:r>
            <a:r>
              <a:rPr lang="de-DE" dirty="0" err="1" smtClean="0">
                <a:latin typeface="Calibri" pitchFamily="34" charset="0"/>
              </a:rPr>
              <a:t>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033288" y="692150"/>
            <a:ext cx="6923088" cy="1371600"/>
          </a:xfrm>
        </p:spPr>
        <p:txBody>
          <a:bodyPr/>
          <a:lstStyle/>
          <a:p>
            <a:pPr marL="838200" indent="-838200"/>
            <a:r>
              <a:rPr lang="de-DE" dirty="0" smtClean="0">
                <a:latin typeface="Verdana" pitchFamily="34" charset="0"/>
                <a:ea typeface="Verdana" pitchFamily="34" charset="0"/>
                <a:cs typeface="Verdana" pitchFamily="34" charset="0"/>
              </a:rPr>
              <a:t>Lernstrategische </a:t>
            </a:r>
            <a:r>
              <a:rPr lang="de-DE" dirty="0">
                <a:latin typeface="Verdana" pitchFamily="34" charset="0"/>
                <a:ea typeface="Verdana" pitchFamily="34" charset="0"/>
                <a:cs typeface="Verdana" pitchFamily="34" charset="0"/>
              </a:rPr>
              <a:t>Hilfen</a:t>
            </a:r>
          </a:p>
        </p:txBody>
      </p:sp>
      <p:sp>
        <p:nvSpPr>
          <p:cNvPr id="135171" name="Text Box 3"/>
          <p:cNvSpPr txBox="1">
            <a:spLocks noChangeArrowheads="1"/>
          </p:cNvSpPr>
          <p:nvPr/>
        </p:nvSpPr>
        <p:spPr bwMode="auto">
          <a:xfrm>
            <a:off x="539750" y="1844675"/>
            <a:ext cx="7561263" cy="3973513"/>
          </a:xfrm>
          <a:prstGeom prst="rect">
            <a:avLst/>
          </a:prstGeom>
          <a:noFill/>
          <a:ln w="9525">
            <a:noFill/>
            <a:miter lim="800000"/>
            <a:headEnd/>
            <a:tailEnd/>
          </a:ln>
          <a:effectLst/>
        </p:spPr>
        <p:txBody>
          <a:bodyPr>
            <a:spAutoFit/>
          </a:bodyPr>
          <a:lstStyle/>
          <a:p>
            <a:pPr marL="442913">
              <a:lnSpc>
                <a:spcPct val="110000"/>
              </a:lnSpc>
              <a:spcAft>
                <a:spcPct val="35000"/>
              </a:spcAft>
              <a:buFont typeface="Wingdings" pitchFamily="2" charset="2"/>
              <a:buChar char="§"/>
              <a:tabLst>
                <a:tab pos="442913" algn="l"/>
              </a:tabLst>
            </a:pPr>
            <a:r>
              <a:rPr lang="de-DE" sz="2000" dirty="0">
                <a:latin typeface="Verdana" pitchFamily="34" charset="0"/>
              </a:rPr>
              <a:t>	Formuliere die Aufgabe in eigenen Worten!</a:t>
            </a:r>
          </a:p>
          <a:p>
            <a:pPr marL="442913">
              <a:lnSpc>
                <a:spcPct val="110000"/>
              </a:lnSpc>
              <a:spcAft>
                <a:spcPct val="35000"/>
              </a:spcAft>
              <a:buFont typeface="Wingdings" pitchFamily="2" charset="2"/>
              <a:buChar char="§"/>
              <a:tabLst>
                <a:tab pos="442913" algn="l"/>
              </a:tabLst>
            </a:pPr>
            <a:r>
              <a:rPr lang="de-DE" sz="2000" dirty="0">
                <a:latin typeface="Verdana" pitchFamily="34" charset="0"/>
              </a:rPr>
              <a:t>	Versuche die wichtigen von den unwichtigen 	Informationen zu trennen!</a:t>
            </a:r>
          </a:p>
          <a:p>
            <a:pPr marL="442913">
              <a:lnSpc>
                <a:spcPct val="110000"/>
              </a:lnSpc>
              <a:spcAft>
                <a:spcPct val="35000"/>
              </a:spcAft>
              <a:buFont typeface="Wingdings" pitchFamily="2" charset="2"/>
              <a:buChar char="§"/>
              <a:tabLst>
                <a:tab pos="442913" algn="l"/>
              </a:tabLst>
            </a:pPr>
            <a:r>
              <a:rPr lang="de-DE" sz="2000" dirty="0">
                <a:latin typeface="Verdana" pitchFamily="34" charset="0"/>
              </a:rPr>
              <a:t>	Was weißt du schon über den Sachverhalt und 	was kannst du daraus folgern?</a:t>
            </a:r>
          </a:p>
          <a:p>
            <a:pPr marL="442913">
              <a:lnSpc>
                <a:spcPct val="110000"/>
              </a:lnSpc>
              <a:spcAft>
                <a:spcPct val="35000"/>
              </a:spcAft>
              <a:buFont typeface="Wingdings" pitchFamily="2" charset="2"/>
              <a:buChar char="§"/>
              <a:tabLst>
                <a:tab pos="442913" algn="l"/>
              </a:tabLst>
            </a:pPr>
            <a:r>
              <a:rPr lang="de-DE" sz="2000" dirty="0">
                <a:latin typeface="Verdana" pitchFamily="34" charset="0"/>
              </a:rPr>
              <a:t>	Kennst du etwas Ähnliches?</a:t>
            </a:r>
          </a:p>
          <a:p>
            <a:pPr marL="442913">
              <a:lnSpc>
                <a:spcPct val="110000"/>
              </a:lnSpc>
              <a:spcAft>
                <a:spcPct val="35000"/>
              </a:spcAft>
              <a:buFont typeface="Wingdings" pitchFamily="2" charset="2"/>
              <a:buChar char="§"/>
              <a:tabLst>
                <a:tab pos="442913" algn="l"/>
              </a:tabLst>
            </a:pPr>
            <a:r>
              <a:rPr lang="de-DE" sz="2000" dirty="0">
                <a:latin typeface="Verdana" pitchFamily="34" charset="0"/>
              </a:rPr>
              <a:t>	Was weißt du schon über das Gesuchte und was 	benötigst du dafür?</a:t>
            </a:r>
          </a:p>
          <a:p>
            <a:pPr marL="442913">
              <a:lnSpc>
                <a:spcPct val="110000"/>
              </a:lnSpc>
              <a:spcAft>
                <a:spcPct val="35000"/>
              </a:spcAft>
              <a:buFont typeface="Wingdings" pitchFamily="2" charset="2"/>
              <a:buChar char="§"/>
              <a:tabLst>
                <a:tab pos="442913" algn="l"/>
              </a:tabLst>
            </a:pPr>
            <a:r>
              <a:rPr lang="de-DE" sz="2000" dirty="0">
                <a:latin typeface="Verdana" pitchFamily="34" charset="0"/>
              </a:rPr>
              <a:t>	Versuche das Problem in einem Schema / einer 	Skizze zu veranschaulichen! </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8"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blinds(horizontal)">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blinds(horizontal)">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blinds(horizontal)">
                                      <p:cBhvr>
                                        <p:cTn id="17" dur="500"/>
                                        <p:tgtEl>
                                          <p:spTgt spid="135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blinds(horizontal)">
                                      <p:cBhvr>
                                        <p:cTn id="22" dur="500"/>
                                        <p:tgtEl>
                                          <p:spTgt spid="135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5171">
                                            <p:txEl>
                                              <p:pRg st="4" end="4"/>
                                            </p:txEl>
                                          </p:spTgt>
                                        </p:tgtEl>
                                        <p:attrNameLst>
                                          <p:attrName>style.visibility</p:attrName>
                                        </p:attrNameLst>
                                      </p:cBhvr>
                                      <p:to>
                                        <p:strVal val="visible"/>
                                      </p:to>
                                    </p:set>
                                    <p:animEffect transition="in" filter="blinds(horizontal)">
                                      <p:cBhvr>
                                        <p:cTn id="27" dur="500"/>
                                        <p:tgtEl>
                                          <p:spTgt spid="135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5171">
                                            <p:txEl>
                                              <p:pRg st="5" end="5"/>
                                            </p:txEl>
                                          </p:spTgt>
                                        </p:tgtEl>
                                        <p:attrNameLst>
                                          <p:attrName>style.visibility</p:attrName>
                                        </p:attrNameLst>
                                      </p:cBhvr>
                                      <p:to>
                                        <p:strVal val="visible"/>
                                      </p:to>
                                    </p:set>
                                    <p:animEffect transition="in" filter="blinds(horizontal)">
                                      <p:cBhvr>
                                        <p:cTn id="32" dur="500"/>
                                        <p:tgtEl>
                                          <p:spTgt spid="135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404664"/>
            <a:ext cx="7918648" cy="915888"/>
          </a:xfrm>
        </p:spPr>
        <p:txBody>
          <a:bodyPr/>
          <a:lstStyle/>
          <a:p>
            <a:r>
              <a:rPr lang="de-DE" sz="3200" dirty="0" smtClean="0">
                <a:latin typeface="Verdana" pitchFamily="34" charset="0"/>
                <a:ea typeface="Verdana" pitchFamily="34" charset="0"/>
                <a:cs typeface="Verdana" pitchFamily="34" charset="0"/>
              </a:rPr>
              <a:t>Läuft das Glas aus?</a:t>
            </a:r>
            <a:r>
              <a:rPr lang="de-DE" sz="2800" b="1" dirty="0" smtClean="0">
                <a:latin typeface="Verdana" pitchFamily="34" charset="0"/>
                <a:ea typeface="Verdana" pitchFamily="34" charset="0"/>
                <a:cs typeface="Verdana" pitchFamily="34" charset="0"/>
              </a:rPr>
              <a:t/>
            </a:r>
            <a:br>
              <a:rPr lang="de-DE" sz="2800" b="1" dirty="0" smtClean="0">
                <a:latin typeface="Verdana" pitchFamily="34" charset="0"/>
                <a:ea typeface="Verdana" pitchFamily="34" charset="0"/>
                <a:cs typeface="Verdana" pitchFamily="34" charset="0"/>
              </a:rPr>
            </a:br>
            <a:r>
              <a:rPr lang="de-DE" sz="2000" dirty="0" smtClean="0">
                <a:solidFill>
                  <a:schemeClr val="tx1"/>
                </a:solidFill>
                <a:latin typeface="Verdana" pitchFamily="34" charset="0"/>
              </a:rPr>
              <a:t>Ein Beispiel für den </a:t>
            </a:r>
            <a:r>
              <a:rPr lang="de-DE" sz="2000" dirty="0" err="1" smtClean="0">
                <a:solidFill>
                  <a:schemeClr val="tx1"/>
                </a:solidFill>
                <a:latin typeface="Verdana" pitchFamily="34" charset="0"/>
              </a:rPr>
              <a:t>nw</a:t>
            </a:r>
            <a:r>
              <a:rPr lang="de-DE" sz="2000" dirty="0" smtClean="0">
                <a:solidFill>
                  <a:schemeClr val="tx1"/>
                </a:solidFill>
                <a:latin typeface="Verdana" pitchFamily="34" charset="0"/>
              </a:rPr>
              <a:t> Anfangsunterricht</a:t>
            </a:r>
          </a:p>
        </p:txBody>
      </p:sp>
      <p:pic>
        <p:nvPicPr>
          <p:cNvPr id="7"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75779" name="Picture 3"/>
          <p:cNvPicPr>
            <a:picLocks noChangeAspect="1" noChangeArrowheads="1"/>
          </p:cNvPicPr>
          <p:nvPr/>
        </p:nvPicPr>
        <p:blipFill>
          <a:blip r:embed="rId4" cstate="print"/>
          <a:srcRect/>
          <a:stretch>
            <a:fillRect/>
          </a:stretch>
        </p:blipFill>
        <p:spPr bwMode="auto">
          <a:xfrm>
            <a:off x="288032" y="1573614"/>
            <a:ext cx="3059832" cy="3943618"/>
          </a:xfrm>
          <a:prstGeom prst="rect">
            <a:avLst/>
          </a:prstGeom>
          <a:noFill/>
          <a:ln w="9525">
            <a:noFill/>
            <a:miter lim="800000"/>
            <a:headEnd/>
            <a:tailEnd/>
          </a:ln>
        </p:spPr>
      </p:pic>
      <p:sp>
        <p:nvSpPr>
          <p:cNvPr id="13" name="Rechteck 12"/>
          <p:cNvSpPr/>
          <p:nvPr/>
        </p:nvSpPr>
        <p:spPr>
          <a:xfrm>
            <a:off x="3744416" y="1691511"/>
            <a:ext cx="4932040" cy="4185761"/>
          </a:xfrm>
          <a:prstGeom prst="rect">
            <a:avLst/>
          </a:prstGeom>
        </p:spPr>
        <p:txBody>
          <a:bodyPr wrap="square">
            <a:spAutoFit/>
          </a:bodyPr>
          <a:lstStyle/>
          <a:p>
            <a:pPr>
              <a:spcAft>
                <a:spcPts val="300"/>
              </a:spcAft>
            </a:pPr>
            <a:r>
              <a:rPr lang="de-DE" sz="1600" dirty="0" smtClean="0">
                <a:latin typeface="Verdana" pitchFamily="34" charset="0"/>
                <a:ea typeface="Verdana" pitchFamily="34" charset="0"/>
                <a:cs typeface="Verdana" pitchFamily="34" charset="0"/>
              </a:rPr>
              <a:t>David und Florian schwitzen über den Hausaufgaben. Da bringt Florians Mutter zwei Gläser Apfelsaft. „Hier, damit ihr bei der Hitze ein bisschen Erfrischung habt. Ich habe extra ein paar Eiswürfel rein gegeben.“ </a:t>
            </a:r>
          </a:p>
          <a:p>
            <a:pPr>
              <a:spcAft>
                <a:spcPts val="300"/>
              </a:spcAft>
            </a:pPr>
            <a:r>
              <a:rPr lang="de-DE" sz="1600" dirty="0" smtClean="0">
                <a:latin typeface="Verdana" pitchFamily="34" charset="0"/>
                <a:ea typeface="Verdana" pitchFamily="34" charset="0"/>
                <a:cs typeface="Verdana" pitchFamily="34" charset="0"/>
              </a:rPr>
              <a:t>Die beiden trinken einen Schluck und </a:t>
            </a:r>
            <a:r>
              <a:rPr lang="de-DE" sz="1600" dirty="0" err="1" smtClean="0">
                <a:latin typeface="Verdana" pitchFamily="34" charset="0"/>
                <a:ea typeface="Verdana" pitchFamily="34" charset="0"/>
                <a:cs typeface="Verdana" pitchFamily="34" charset="0"/>
              </a:rPr>
              <a:t>ver</a:t>
            </a:r>
            <a:r>
              <a:rPr lang="de-DE" sz="1600" dirty="0" smtClean="0">
                <a:latin typeface="Verdana" pitchFamily="34" charset="0"/>
                <a:ea typeface="Verdana" pitchFamily="34" charset="0"/>
                <a:cs typeface="Verdana" pitchFamily="34" charset="0"/>
              </a:rPr>
              <a:t>-tiefen sich wieder in ihre </a:t>
            </a:r>
            <a:r>
              <a:rPr lang="de-DE" sz="1600" dirty="0" err="1" smtClean="0">
                <a:latin typeface="Verdana" pitchFamily="34" charset="0"/>
                <a:ea typeface="Verdana" pitchFamily="34" charset="0"/>
                <a:cs typeface="Verdana" pitchFamily="34" charset="0"/>
              </a:rPr>
              <a:t>Matheaufgaben</a:t>
            </a:r>
            <a:r>
              <a:rPr lang="de-DE" sz="1600" dirty="0" smtClean="0">
                <a:latin typeface="Verdana" pitchFamily="34" charset="0"/>
                <a:ea typeface="Verdana" pitchFamily="34" charset="0"/>
                <a:cs typeface="Verdana" pitchFamily="34" charset="0"/>
              </a:rPr>
              <a:t>.</a:t>
            </a:r>
          </a:p>
          <a:p>
            <a:pPr>
              <a:spcAft>
                <a:spcPts val="300"/>
              </a:spcAft>
            </a:pPr>
            <a:r>
              <a:rPr lang="de-DE" sz="1600" dirty="0" smtClean="0">
                <a:latin typeface="Verdana" pitchFamily="34" charset="0"/>
                <a:ea typeface="Verdana" pitchFamily="34" charset="0"/>
                <a:cs typeface="Verdana" pitchFamily="34" charset="0"/>
              </a:rPr>
              <a:t>Als David nach ein paar Minuten wieder zum Glas greift, ist das Heft, das darunter lag, nass.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„Du, das Glas hat wohl einen Sprung, es ist ausgelaufen!“</a:t>
            </a:r>
          </a:p>
          <a:p>
            <a:pPr>
              <a:spcAft>
                <a:spcPts val="300"/>
              </a:spcAft>
            </a:pPr>
            <a:r>
              <a:rPr lang="de-DE" sz="1600" dirty="0" smtClean="0">
                <a:latin typeface="Verdana" pitchFamily="34" charset="0"/>
                <a:ea typeface="Verdana" pitchFamily="34" charset="0"/>
                <a:cs typeface="Verdana" pitchFamily="34" charset="0"/>
              </a:rPr>
              <a:t>Florian lacht. „Das glaubst du selbst nicht. Leck doch mal außen dran!“</a:t>
            </a:r>
          </a:p>
          <a:p>
            <a:pPr>
              <a:spcAft>
                <a:spcPts val="300"/>
              </a:spcAft>
            </a:pPr>
            <a:r>
              <a:rPr lang="de-DE" sz="1600" dirty="0" smtClean="0">
                <a:latin typeface="Verdana" pitchFamily="34" charset="0"/>
                <a:ea typeface="Verdana" pitchFamily="34" charset="0"/>
                <a:cs typeface="Verdana" pitchFamily="34" charset="0"/>
              </a:rPr>
              <a:t>David schmeckt und nickt, „Stimmt, es ist nur Wasser! Aber wo kommt es dann her?“</a:t>
            </a:r>
            <a:endParaRPr lang="de-DE" sz="1600" dirty="0">
              <a:latin typeface="Verdana" pitchFamily="34" charset="0"/>
              <a:ea typeface="Verdana" pitchFamily="34" charset="0"/>
              <a:cs typeface="Verdana" pitchFamily="34" charset="0"/>
            </a:endParaRPr>
          </a:p>
        </p:txBody>
      </p:sp>
      <p:sp>
        <p:nvSpPr>
          <p:cNvPr id="14" name="Textfeld 13"/>
          <p:cNvSpPr txBox="1"/>
          <p:nvPr/>
        </p:nvSpPr>
        <p:spPr>
          <a:xfrm>
            <a:off x="539552" y="2132856"/>
            <a:ext cx="2520280" cy="3046988"/>
          </a:xfrm>
          <a:prstGeom prst="rect">
            <a:avLst/>
          </a:prstGeom>
          <a:solidFill>
            <a:srgbClr val="FFC000"/>
          </a:solidFill>
        </p:spPr>
        <p:txBody>
          <a:bodyPr wrap="square" rtlCol="0">
            <a:spAutoFit/>
          </a:bodyPr>
          <a:lstStyle/>
          <a:p>
            <a:r>
              <a:rPr lang="de-DE" sz="1600" dirty="0" smtClean="0">
                <a:latin typeface="Verdana" pitchFamily="34" charset="0"/>
                <a:ea typeface="Verdana" pitchFamily="34" charset="0"/>
                <a:cs typeface="Verdana" pitchFamily="34" charset="0"/>
              </a:rPr>
              <a:t>Aufgabe:</a:t>
            </a:r>
            <a:br>
              <a:rPr lang="de-DE" sz="1600" dirty="0" smtClean="0">
                <a:latin typeface="Verdana" pitchFamily="34" charset="0"/>
                <a:ea typeface="Verdana" pitchFamily="34" charset="0"/>
                <a:cs typeface="Verdana" pitchFamily="34" charset="0"/>
              </a:rPr>
            </a:br>
            <a:endParaRPr lang="de-DE" sz="1600"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Wenn Florian Recht hat und das Glas keinen Sprung hat, woher kommt dann das Wasser außen an der Glaswand?</a:t>
            </a:r>
          </a:p>
          <a:p>
            <a:r>
              <a:rPr lang="de-DE" sz="1600" dirty="0" smtClean="0">
                <a:latin typeface="Verdana" pitchFamily="34" charset="0"/>
                <a:ea typeface="Verdana" pitchFamily="34" charset="0"/>
                <a:cs typeface="Verdana" pitchFamily="34" charset="0"/>
              </a:rPr>
              <a:t>Finde eine Erklärung mit Hilfe deiner </a:t>
            </a:r>
            <a:r>
              <a:rPr lang="de-DE" sz="1600" dirty="0" err="1" smtClean="0">
                <a:latin typeface="Verdana" pitchFamily="34" charset="0"/>
                <a:ea typeface="Verdana" pitchFamily="34" charset="0"/>
                <a:cs typeface="Verdana" pitchFamily="34" charset="0"/>
              </a:rPr>
              <a:t>natur</a:t>
            </a:r>
            <a:r>
              <a:rPr lang="de-DE" sz="1600" dirty="0" smtClean="0">
                <a:latin typeface="Verdana" pitchFamily="34" charset="0"/>
                <a:ea typeface="Verdana" pitchFamily="34" charset="0"/>
                <a:cs typeface="Verdana" pitchFamily="34" charset="0"/>
              </a:rPr>
              <a:t>-wissenschaftlichen Kenntnisse.</a:t>
            </a:r>
            <a:endParaRPr lang="de-DE" sz="1600" dirty="0">
              <a:latin typeface="Verdana" pitchFamily="34" charset="0"/>
              <a:ea typeface="Verdana" pitchFamily="34" charset="0"/>
              <a:cs typeface="Verdana" pitchFamily="34" charset="0"/>
            </a:endParaRPr>
          </a:p>
        </p:txBody>
      </p:sp>
      <p:sp>
        <p:nvSpPr>
          <p:cNvPr id="8" name="Textfeld 7"/>
          <p:cNvSpPr txBox="1"/>
          <p:nvPr/>
        </p:nvSpPr>
        <p:spPr>
          <a:xfrm>
            <a:off x="304458" y="5661248"/>
            <a:ext cx="2467342" cy="646331"/>
          </a:xfrm>
          <a:prstGeom prst="rect">
            <a:avLst/>
          </a:prstGeom>
          <a:noFill/>
        </p:spPr>
        <p:txBody>
          <a:bodyPr wrap="none" rtlCol="0">
            <a:spAutoFit/>
          </a:bodyPr>
          <a:lstStyle/>
          <a:p>
            <a:r>
              <a:rPr lang="de-DE" sz="1800" dirty="0" smtClean="0">
                <a:latin typeface="Verdana" pitchFamily="34" charset="0"/>
                <a:ea typeface="Verdana" pitchFamily="34" charset="0"/>
                <a:cs typeface="Verdana" pitchFamily="34" charset="0"/>
              </a:rPr>
              <a:t>(i.d.R. mit Hilfen zu</a:t>
            </a:r>
            <a:br>
              <a:rPr lang="de-DE" sz="1800" dirty="0" smtClean="0">
                <a:latin typeface="Verdana" pitchFamily="34" charset="0"/>
                <a:ea typeface="Verdana" pitchFamily="34" charset="0"/>
                <a:cs typeface="Verdana" pitchFamily="34" charset="0"/>
              </a:rPr>
            </a:br>
            <a:r>
              <a:rPr lang="de-DE" sz="1800" dirty="0" smtClean="0">
                <a:latin typeface="Verdana" pitchFamily="34" charset="0"/>
                <a:ea typeface="Verdana" pitchFamily="34" charset="0"/>
                <a:cs typeface="Verdana" pitchFamily="34" charset="0"/>
              </a:rPr>
              <a:t>bearbeiten.)</a:t>
            </a:r>
            <a:endParaRPr lang="de-DE" dirty="0">
              <a:latin typeface="Verdana" pitchFamily="34" charset="0"/>
              <a:ea typeface="Verdana" pitchFamily="34" charset="0"/>
              <a:cs typeface="Verdana" pitchFamily="34" charset="0"/>
            </a:endParaRPr>
          </a:p>
        </p:txBody>
      </p:sp>
      <p:sp>
        <p:nvSpPr>
          <p:cNvPr id="9"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blinds(horizontal)">
                                      <p:cBhvr>
                                        <p:cTn id="7" dur="500"/>
                                        <p:tgtEl>
                                          <p:spTgt spid="75779"/>
                                        </p:tgtEl>
                                      </p:cBhvr>
                                    </p:animEffect>
                                  </p:childTnLst>
                                </p:cTn>
                              </p:par>
                              <p:par>
                                <p:cTn id="8" presetID="3" presetClass="entr" presetSubtype="1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blinds(horizontal)">
                                      <p:cBhvr>
                                        <p:cTn id="10" dur="500"/>
                                        <p:tgtEl>
                                          <p:spTgt spid="1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blinds(horizontal)">
                                      <p:cBhvr>
                                        <p:cTn id="13" dur="500"/>
                                        <p:tgtEl>
                                          <p:spTgt spid="1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blinds(horizontal)">
                                      <p:cBhvr>
                                        <p:cTn id="16" dur="500"/>
                                        <p:tgtEl>
                                          <p:spTgt spid="1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blinds(horizontal)">
                                      <p:cBhvr>
                                        <p:cTn id="19" dur="500"/>
                                        <p:tgtEl>
                                          <p:spTgt spid="1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blinds(horizontal)">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linds(horizontal)">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476672"/>
            <a:ext cx="7918648" cy="915888"/>
          </a:xfrm>
        </p:spPr>
        <p:txBody>
          <a:bodyPr/>
          <a:lstStyle/>
          <a:p>
            <a:pPr>
              <a:spcAft>
                <a:spcPts val="300"/>
              </a:spcAft>
            </a:pPr>
            <a:r>
              <a:rPr lang="de-DE" sz="3200" dirty="0" smtClean="0">
                <a:latin typeface="Verdana" pitchFamily="34" charset="0"/>
                <a:ea typeface="Verdana" pitchFamily="34" charset="0"/>
                <a:cs typeface="Verdana" pitchFamily="34" charset="0"/>
              </a:rPr>
              <a:t>Die Konstruktion der Hilfen (I)</a:t>
            </a:r>
            <a:endParaRPr lang="de-DE" sz="2800" dirty="0" smtClean="0">
              <a:latin typeface="Verdana" pitchFamily="34" charset="0"/>
              <a:ea typeface="Verdana" pitchFamily="34" charset="0"/>
              <a:cs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75779" name="Picture 3"/>
          <p:cNvPicPr>
            <a:picLocks noChangeAspect="1" noChangeArrowheads="1"/>
          </p:cNvPicPr>
          <p:nvPr/>
        </p:nvPicPr>
        <p:blipFill>
          <a:blip r:embed="rId3" cstate="print"/>
          <a:srcRect/>
          <a:stretch>
            <a:fillRect/>
          </a:stretch>
        </p:blipFill>
        <p:spPr bwMode="auto">
          <a:xfrm>
            <a:off x="288032" y="1573614"/>
            <a:ext cx="3059832" cy="3943618"/>
          </a:xfrm>
          <a:prstGeom prst="rect">
            <a:avLst/>
          </a:prstGeom>
          <a:noFill/>
          <a:ln w="9525">
            <a:noFill/>
            <a:miter lim="800000"/>
            <a:headEnd/>
            <a:tailEnd/>
          </a:ln>
        </p:spPr>
      </p:pic>
      <p:sp>
        <p:nvSpPr>
          <p:cNvPr id="13" name="Rechteck 12"/>
          <p:cNvSpPr/>
          <p:nvPr/>
        </p:nvSpPr>
        <p:spPr>
          <a:xfrm>
            <a:off x="3744416" y="1424965"/>
            <a:ext cx="4932040" cy="4293483"/>
          </a:xfrm>
          <a:prstGeom prst="rect">
            <a:avLst/>
          </a:prstGeom>
        </p:spPr>
        <p:txBody>
          <a:bodyPr wrap="square">
            <a:spAutoFit/>
          </a:bodyPr>
          <a:lstStyle/>
          <a:p>
            <a:pPr>
              <a:spcAft>
                <a:spcPts val="300"/>
              </a:spcAft>
            </a:pPr>
            <a:endParaRPr lang="de-DE" sz="1600" b="1" dirty="0" smtClean="0">
              <a:latin typeface="Verdana" pitchFamily="34" charset="0"/>
              <a:ea typeface="Verdana" pitchFamily="34" charset="0"/>
              <a:cs typeface="Verdana" pitchFamily="34" charset="0"/>
            </a:endParaRPr>
          </a:p>
          <a:p>
            <a:pPr>
              <a:spcAft>
                <a:spcPts val="300"/>
              </a:spcAft>
            </a:pPr>
            <a:r>
              <a:rPr lang="de-DE" sz="1600" dirty="0" smtClean="0">
                <a:latin typeface="Verdana" pitchFamily="34" charset="0"/>
                <a:ea typeface="Verdana" pitchFamily="34" charset="0"/>
                <a:cs typeface="Verdana" pitchFamily="34" charset="0"/>
              </a:rPr>
              <a:t>Woher kann das Wasser kommen?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Glas und Umgebung als System betrachten: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Außer dem Glas und seinem Inhalt ist hier nur noch die Luft darum herum vorhanden.</a:t>
            </a:r>
            <a:br>
              <a:rPr lang="de-DE" sz="1200" i="1" dirty="0" smtClean="0">
                <a:latin typeface="Verdana" pitchFamily="34" charset="0"/>
                <a:ea typeface="Verdana" pitchFamily="34" charset="0"/>
                <a:cs typeface="Verdana" pitchFamily="34" charset="0"/>
              </a:rPr>
            </a:br>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Schlüsse ziehen: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Also muss das Wasser aus der Luft kommen.</a:t>
            </a:r>
            <a:br>
              <a:rPr lang="de-DE" sz="1200" i="1" dirty="0" smtClean="0">
                <a:latin typeface="Verdana" pitchFamily="34" charset="0"/>
                <a:ea typeface="Verdana" pitchFamily="34" charset="0"/>
                <a:cs typeface="Verdana" pitchFamily="34" charset="0"/>
              </a:rPr>
            </a:br>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Vor- / Alltags-Wissen aktivieren: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Kennt ihr andere Situationen, wo Wasser „aus der Luft kommt“? Denkt dabei auch an Wettererscheinungen.</a:t>
            </a:r>
          </a:p>
          <a:p>
            <a:pPr marL="354013" indent="-354013"/>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Aktivierung unterstützen: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Habt ihr an Nebel oder Raureif gedacht? Oder an das Beschlagen eines Spiegels durch die ausgeatmete Luft oder das Beschlagen einer Brille, wenn man von draußen in einen warmen Raum kommt?</a:t>
            </a:r>
          </a:p>
          <a:p>
            <a:pPr marL="354013" indent="-354013"/>
            <a:endParaRPr lang="de-DE" sz="1200" i="1" dirty="0" smtClean="0">
              <a:latin typeface="Verdana" pitchFamily="34" charset="0"/>
              <a:ea typeface="Verdana" pitchFamily="34" charset="0"/>
              <a:cs typeface="Verdana" pitchFamily="34" charset="0"/>
            </a:endParaRPr>
          </a:p>
        </p:txBody>
      </p:sp>
      <p:sp>
        <p:nvSpPr>
          <p:cNvPr id="14" name="Textfeld 13"/>
          <p:cNvSpPr txBox="1"/>
          <p:nvPr/>
        </p:nvSpPr>
        <p:spPr>
          <a:xfrm>
            <a:off x="539552" y="2132856"/>
            <a:ext cx="2520280" cy="3046988"/>
          </a:xfrm>
          <a:prstGeom prst="rect">
            <a:avLst/>
          </a:prstGeom>
          <a:solidFill>
            <a:srgbClr val="FFC000"/>
          </a:solidFill>
        </p:spPr>
        <p:txBody>
          <a:bodyPr wrap="square" rtlCol="0">
            <a:spAutoFit/>
          </a:bodyPr>
          <a:lstStyle/>
          <a:p>
            <a:r>
              <a:rPr lang="de-DE" sz="1600" dirty="0" smtClean="0">
                <a:solidFill>
                  <a:schemeClr val="bg1">
                    <a:lumMod val="65000"/>
                  </a:schemeClr>
                </a:solidFill>
                <a:latin typeface="Verdana" pitchFamily="34" charset="0"/>
                <a:ea typeface="Verdana" pitchFamily="34" charset="0"/>
                <a:cs typeface="Verdana" pitchFamily="34" charset="0"/>
              </a:rPr>
              <a:t>Aufgabe:</a:t>
            </a:r>
            <a:br>
              <a:rPr lang="de-DE" sz="1600" dirty="0" smtClean="0">
                <a:solidFill>
                  <a:schemeClr val="bg1">
                    <a:lumMod val="65000"/>
                  </a:schemeClr>
                </a:solidFill>
                <a:latin typeface="Verdana" pitchFamily="34" charset="0"/>
                <a:ea typeface="Verdana" pitchFamily="34" charset="0"/>
                <a:cs typeface="Verdana" pitchFamily="34" charset="0"/>
              </a:rPr>
            </a:br>
            <a:endParaRPr lang="de-DE" sz="1600" dirty="0" smtClean="0">
              <a:solidFill>
                <a:schemeClr val="bg1">
                  <a:lumMod val="65000"/>
                </a:schemeClr>
              </a:solidFill>
              <a:latin typeface="Verdana" pitchFamily="34" charset="0"/>
              <a:ea typeface="Verdana" pitchFamily="34" charset="0"/>
              <a:cs typeface="Verdana" pitchFamily="34" charset="0"/>
            </a:endParaRPr>
          </a:p>
          <a:p>
            <a:r>
              <a:rPr lang="de-DE" sz="1600" dirty="0" smtClean="0">
                <a:solidFill>
                  <a:schemeClr val="bg1">
                    <a:lumMod val="65000"/>
                  </a:schemeClr>
                </a:solidFill>
                <a:latin typeface="Verdana" pitchFamily="34" charset="0"/>
                <a:ea typeface="Verdana" pitchFamily="34" charset="0"/>
                <a:cs typeface="Verdana" pitchFamily="34" charset="0"/>
              </a:rPr>
              <a:t>Wenn Florian Recht hat und das Glas keinen Sprung hat, woher kommt dann das Wasser außen an der Glaswand?</a:t>
            </a:r>
          </a:p>
          <a:p>
            <a:r>
              <a:rPr lang="de-DE" sz="1600" dirty="0" smtClean="0">
                <a:solidFill>
                  <a:schemeClr val="bg1">
                    <a:lumMod val="65000"/>
                  </a:schemeClr>
                </a:solidFill>
                <a:latin typeface="Verdana" pitchFamily="34" charset="0"/>
                <a:ea typeface="Verdana" pitchFamily="34" charset="0"/>
                <a:cs typeface="Verdana" pitchFamily="34" charset="0"/>
              </a:rPr>
              <a:t>Finde eine Erklärung mit Hilfe deiner </a:t>
            </a:r>
            <a:r>
              <a:rPr lang="de-DE" sz="1600" dirty="0" err="1" smtClean="0">
                <a:solidFill>
                  <a:schemeClr val="bg1">
                    <a:lumMod val="65000"/>
                  </a:schemeClr>
                </a:solidFill>
                <a:latin typeface="Verdana" pitchFamily="34" charset="0"/>
                <a:ea typeface="Verdana" pitchFamily="34" charset="0"/>
                <a:cs typeface="Verdana" pitchFamily="34" charset="0"/>
              </a:rPr>
              <a:t>natur</a:t>
            </a:r>
            <a:r>
              <a:rPr lang="de-DE" sz="1600" dirty="0" smtClean="0">
                <a:solidFill>
                  <a:schemeClr val="bg1">
                    <a:lumMod val="65000"/>
                  </a:schemeClr>
                </a:solidFill>
                <a:latin typeface="Verdana" pitchFamily="34" charset="0"/>
                <a:ea typeface="Verdana" pitchFamily="34" charset="0"/>
                <a:cs typeface="Verdana" pitchFamily="34" charset="0"/>
              </a:rPr>
              <a:t>-wissenschaftlichen Kenntnisse.</a:t>
            </a:r>
            <a:endParaRPr lang="de-DE" sz="1600" dirty="0">
              <a:solidFill>
                <a:schemeClr val="bg1">
                  <a:lumMod val="65000"/>
                </a:schemeClr>
              </a:solidFill>
              <a:latin typeface="Verdana" pitchFamily="34" charset="0"/>
              <a:ea typeface="Verdana" pitchFamily="34" charset="0"/>
              <a:cs typeface="Verdana" pitchFamily="34" charset="0"/>
            </a:endParaRPr>
          </a:p>
        </p:txBody>
      </p:sp>
      <p:sp>
        <p:nvSpPr>
          <p:cNvPr id="8" name="Textfeld 7"/>
          <p:cNvSpPr txBox="1"/>
          <p:nvPr/>
        </p:nvSpPr>
        <p:spPr>
          <a:xfrm>
            <a:off x="251520" y="1628800"/>
            <a:ext cx="3207929" cy="461665"/>
          </a:xfrm>
          <a:prstGeom prst="rect">
            <a:avLst/>
          </a:prstGeom>
          <a:noFill/>
        </p:spPr>
        <p:txBody>
          <a:bodyPr wrap="none" rtlCol="0">
            <a:spAutoFit/>
          </a:bodyPr>
          <a:lstStyle/>
          <a:p>
            <a:r>
              <a:rPr lang="de-DE" dirty="0" smtClean="0">
                <a:latin typeface="Verdana" pitchFamily="34" charset="0"/>
              </a:rPr>
              <a:t>Läuft das Glas aus?</a:t>
            </a:r>
            <a:endParaRPr lang="de-DE" dirty="0"/>
          </a:p>
        </p:txBody>
      </p:sp>
      <p:sp>
        <p:nvSpPr>
          <p:cNvPr id="9"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linds(horizontal)">
                                      <p:cBhvr>
                                        <p:cTn id="7" dur="500"/>
                                        <p:tgtEl>
                                          <p:spTgt spid="1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blinds(horizontal)">
                                      <p:cBhvr>
                                        <p:cTn id="10" dur="500"/>
                                        <p:tgtEl>
                                          <p:spTgt spid="1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blinds(horizontal)">
                                      <p:cBhvr>
                                        <p:cTn id="15" dur="500"/>
                                        <p:tgtEl>
                                          <p:spTgt spid="1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xEl>
                                              <p:pRg st="4" end="4"/>
                                            </p:txEl>
                                          </p:spTgt>
                                        </p:tgtEl>
                                        <p:attrNameLst>
                                          <p:attrName>style.visibility</p:attrName>
                                        </p:attrNameLst>
                                      </p:cBhvr>
                                      <p:to>
                                        <p:strVal val="visible"/>
                                      </p:to>
                                    </p:set>
                                    <p:animEffect transition="in" filter="blinds(horizontal)">
                                      <p:cBhvr>
                                        <p:cTn id="18" dur="500"/>
                                        <p:tgtEl>
                                          <p:spTgt spid="1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animEffect transition="in" filter="blinds(horizontal)">
                                      <p:cBhvr>
                                        <p:cTn id="23" dur="500"/>
                                        <p:tgtEl>
                                          <p:spTgt spid="1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3">
                                            <p:txEl>
                                              <p:pRg st="6" end="6"/>
                                            </p:txEl>
                                          </p:spTgt>
                                        </p:tgtEl>
                                        <p:attrNameLst>
                                          <p:attrName>style.visibility</p:attrName>
                                        </p:attrNameLst>
                                      </p:cBhvr>
                                      <p:to>
                                        <p:strVal val="visible"/>
                                      </p:to>
                                    </p:set>
                                    <p:animEffect transition="in" filter="blinds(horizontal)">
                                      <p:cBhvr>
                                        <p:cTn id="26" dur="500"/>
                                        <p:tgtEl>
                                          <p:spTgt spid="1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Effect transition="in" filter="blinds(horizontal)">
                                      <p:cBhvr>
                                        <p:cTn id="31" dur="500"/>
                                        <p:tgtEl>
                                          <p:spTgt spid="1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3">
                                            <p:txEl>
                                              <p:pRg st="9" end="9"/>
                                            </p:txEl>
                                          </p:spTgt>
                                        </p:tgtEl>
                                        <p:attrNameLst>
                                          <p:attrName>style.visibility</p:attrName>
                                        </p:attrNameLst>
                                      </p:cBhvr>
                                      <p:to>
                                        <p:strVal val="visible"/>
                                      </p:to>
                                    </p:set>
                                    <p:animEffect transition="in" filter="blinds(horizontal)">
                                      <p:cBhvr>
                                        <p:cTn id="34"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75779" name="Picture 3"/>
          <p:cNvPicPr>
            <a:picLocks noChangeAspect="1" noChangeArrowheads="1"/>
          </p:cNvPicPr>
          <p:nvPr/>
        </p:nvPicPr>
        <p:blipFill>
          <a:blip r:embed="rId3" cstate="print"/>
          <a:srcRect/>
          <a:stretch>
            <a:fillRect/>
          </a:stretch>
        </p:blipFill>
        <p:spPr bwMode="auto">
          <a:xfrm>
            <a:off x="288032" y="1573614"/>
            <a:ext cx="3059832" cy="3943618"/>
          </a:xfrm>
          <a:prstGeom prst="rect">
            <a:avLst/>
          </a:prstGeom>
          <a:noFill/>
          <a:ln w="9525">
            <a:noFill/>
            <a:miter lim="800000"/>
            <a:headEnd/>
            <a:tailEnd/>
          </a:ln>
        </p:spPr>
      </p:pic>
      <p:sp>
        <p:nvSpPr>
          <p:cNvPr id="13" name="Rechteck 12"/>
          <p:cNvSpPr/>
          <p:nvPr/>
        </p:nvSpPr>
        <p:spPr>
          <a:xfrm>
            <a:off x="3744416" y="1249154"/>
            <a:ext cx="4932040" cy="4724370"/>
          </a:xfrm>
          <a:prstGeom prst="rect">
            <a:avLst/>
          </a:prstGeom>
        </p:spPr>
        <p:txBody>
          <a:bodyPr wrap="square">
            <a:spAutoFit/>
          </a:bodyPr>
          <a:lstStyle/>
          <a:p>
            <a:pPr>
              <a:spcAft>
                <a:spcPts val="300"/>
              </a:spcAft>
            </a:pPr>
            <a:endParaRPr lang="de-DE" sz="1600" b="1" dirty="0" smtClean="0">
              <a:latin typeface="Verdana" pitchFamily="34" charset="0"/>
              <a:ea typeface="Verdana" pitchFamily="34" charset="0"/>
              <a:cs typeface="Verdana" pitchFamily="34" charset="0"/>
            </a:endParaRPr>
          </a:p>
          <a:p>
            <a:pPr>
              <a:spcAft>
                <a:spcPts val="300"/>
              </a:spcAft>
            </a:pPr>
            <a:r>
              <a:rPr lang="de-DE" sz="1600" dirty="0" smtClean="0">
                <a:latin typeface="Verdana" pitchFamily="34" charset="0"/>
                <a:ea typeface="Verdana" pitchFamily="34" charset="0"/>
                <a:cs typeface="Verdana" pitchFamily="34" charset="0"/>
              </a:rPr>
              <a:t>Verallgemeinern, Ursache finden: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Was haben Nebel, Raureif, das Beschlagen eines Spiegels oder einer Brille gemeinsam?</a:t>
            </a:r>
            <a:br>
              <a:rPr lang="de-DE" sz="1200" i="1" dirty="0" smtClean="0">
                <a:latin typeface="Verdana" pitchFamily="34" charset="0"/>
                <a:ea typeface="Verdana" pitchFamily="34" charset="0"/>
                <a:cs typeface="Verdana" pitchFamily="34" charset="0"/>
              </a:rPr>
            </a:br>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Inhaltliche Unterstützung:</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Bei Nebel, Raureif, beim Beschlagen eines Spiegels oder der Brille ist eines gleich: Luft wird stark abgekühlt..</a:t>
            </a:r>
            <a:br>
              <a:rPr lang="de-DE" sz="1200" i="1" dirty="0" smtClean="0">
                <a:latin typeface="Verdana" pitchFamily="34" charset="0"/>
                <a:ea typeface="Verdana" pitchFamily="34" charset="0"/>
                <a:cs typeface="Verdana" pitchFamily="34" charset="0"/>
              </a:rPr>
            </a:br>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Unterstützung der Übertragung auf die Problemstellung:</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Das kann auch an der Oberfläche eines kalten Gegenstands geschehen.</a:t>
            </a:r>
          </a:p>
          <a:p>
            <a:pPr marL="354013" indent="-354013"/>
            <a:endParaRPr lang="de-DE" sz="1200" i="1"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Generalisierung bzgl. Wassergehalt der Luft:</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In der Luft ist immer Wasserdampf enthalten. Wie kann man sich vorstellen, dass sich beim Abkühlen flüssiges Wasser aus der Luft abscheidet?</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 könnt ihr schließen, dass warme Luft mehr Wasser-dampf enthalten kann als kalte. Was beim Abkühlen „zu viel“ ist, schlägt sich als flüssiges Wasser nieder.</a:t>
            </a:r>
          </a:p>
        </p:txBody>
      </p:sp>
      <p:sp>
        <p:nvSpPr>
          <p:cNvPr id="14" name="Textfeld 13"/>
          <p:cNvSpPr txBox="1"/>
          <p:nvPr/>
        </p:nvSpPr>
        <p:spPr>
          <a:xfrm>
            <a:off x="539552" y="2132856"/>
            <a:ext cx="2520280" cy="3046988"/>
          </a:xfrm>
          <a:prstGeom prst="rect">
            <a:avLst/>
          </a:prstGeom>
          <a:solidFill>
            <a:srgbClr val="FFC000"/>
          </a:solidFill>
        </p:spPr>
        <p:txBody>
          <a:bodyPr wrap="square" rtlCol="0">
            <a:spAutoFit/>
          </a:bodyPr>
          <a:lstStyle/>
          <a:p>
            <a:r>
              <a:rPr lang="de-DE" sz="1600" dirty="0" smtClean="0">
                <a:solidFill>
                  <a:schemeClr val="bg1">
                    <a:lumMod val="65000"/>
                  </a:schemeClr>
                </a:solidFill>
                <a:latin typeface="Verdana" pitchFamily="34" charset="0"/>
                <a:ea typeface="Verdana" pitchFamily="34" charset="0"/>
                <a:cs typeface="Verdana" pitchFamily="34" charset="0"/>
              </a:rPr>
              <a:t>Aufgabe:</a:t>
            </a:r>
            <a:br>
              <a:rPr lang="de-DE" sz="1600" dirty="0" smtClean="0">
                <a:solidFill>
                  <a:schemeClr val="bg1">
                    <a:lumMod val="65000"/>
                  </a:schemeClr>
                </a:solidFill>
                <a:latin typeface="Verdana" pitchFamily="34" charset="0"/>
                <a:ea typeface="Verdana" pitchFamily="34" charset="0"/>
                <a:cs typeface="Verdana" pitchFamily="34" charset="0"/>
              </a:rPr>
            </a:br>
            <a:endParaRPr lang="de-DE" sz="1600" dirty="0" smtClean="0">
              <a:solidFill>
                <a:schemeClr val="bg1">
                  <a:lumMod val="65000"/>
                </a:schemeClr>
              </a:solidFill>
              <a:latin typeface="Verdana" pitchFamily="34" charset="0"/>
              <a:ea typeface="Verdana" pitchFamily="34" charset="0"/>
              <a:cs typeface="Verdana" pitchFamily="34" charset="0"/>
            </a:endParaRPr>
          </a:p>
          <a:p>
            <a:r>
              <a:rPr lang="de-DE" sz="1600" dirty="0" smtClean="0">
                <a:solidFill>
                  <a:schemeClr val="bg1">
                    <a:lumMod val="65000"/>
                  </a:schemeClr>
                </a:solidFill>
                <a:latin typeface="Verdana" pitchFamily="34" charset="0"/>
                <a:ea typeface="Verdana" pitchFamily="34" charset="0"/>
                <a:cs typeface="Verdana" pitchFamily="34" charset="0"/>
              </a:rPr>
              <a:t>Wenn Florian Recht hat und das Glas keinen Sprung hat, woher kommt dann das Wasser außen an der Glaswand?</a:t>
            </a:r>
          </a:p>
          <a:p>
            <a:r>
              <a:rPr lang="de-DE" sz="1600" dirty="0" smtClean="0">
                <a:solidFill>
                  <a:schemeClr val="bg1">
                    <a:lumMod val="65000"/>
                  </a:schemeClr>
                </a:solidFill>
                <a:latin typeface="Verdana" pitchFamily="34" charset="0"/>
                <a:ea typeface="Verdana" pitchFamily="34" charset="0"/>
                <a:cs typeface="Verdana" pitchFamily="34" charset="0"/>
              </a:rPr>
              <a:t>Finde eine Erklärung mit Hilfe deiner </a:t>
            </a:r>
            <a:r>
              <a:rPr lang="de-DE" sz="1600" dirty="0" err="1" smtClean="0">
                <a:solidFill>
                  <a:schemeClr val="bg1">
                    <a:lumMod val="65000"/>
                  </a:schemeClr>
                </a:solidFill>
                <a:latin typeface="Verdana" pitchFamily="34" charset="0"/>
                <a:ea typeface="Verdana" pitchFamily="34" charset="0"/>
                <a:cs typeface="Verdana" pitchFamily="34" charset="0"/>
              </a:rPr>
              <a:t>natur</a:t>
            </a:r>
            <a:r>
              <a:rPr lang="de-DE" sz="1600" dirty="0" smtClean="0">
                <a:solidFill>
                  <a:schemeClr val="bg1">
                    <a:lumMod val="65000"/>
                  </a:schemeClr>
                </a:solidFill>
                <a:latin typeface="Verdana" pitchFamily="34" charset="0"/>
                <a:ea typeface="Verdana" pitchFamily="34" charset="0"/>
                <a:cs typeface="Verdana" pitchFamily="34" charset="0"/>
              </a:rPr>
              <a:t>-wissenschaftlichen Kenntnisse.</a:t>
            </a:r>
            <a:endParaRPr lang="de-DE" sz="1600" dirty="0">
              <a:solidFill>
                <a:schemeClr val="bg1">
                  <a:lumMod val="65000"/>
                </a:schemeClr>
              </a:solidFill>
              <a:latin typeface="Verdana" pitchFamily="34" charset="0"/>
              <a:ea typeface="Verdana" pitchFamily="34" charset="0"/>
              <a:cs typeface="Verdana" pitchFamily="34" charset="0"/>
            </a:endParaRPr>
          </a:p>
        </p:txBody>
      </p:sp>
      <p:sp>
        <p:nvSpPr>
          <p:cNvPr id="10" name="Textfeld 9"/>
          <p:cNvSpPr txBox="1"/>
          <p:nvPr/>
        </p:nvSpPr>
        <p:spPr>
          <a:xfrm>
            <a:off x="251520" y="1628800"/>
            <a:ext cx="3207929" cy="461665"/>
          </a:xfrm>
          <a:prstGeom prst="rect">
            <a:avLst/>
          </a:prstGeom>
          <a:noFill/>
        </p:spPr>
        <p:txBody>
          <a:bodyPr wrap="none" rtlCol="0">
            <a:spAutoFit/>
          </a:bodyPr>
          <a:lstStyle/>
          <a:p>
            <a:r>
              <a:rPr lang="de-DE" dirty="0" smtClean="0">
                <a:latin typeface="Verdana" pitchFamily="34" charset="0"/>
              </a:rPr>
              <a:t>Läuft das Glas aus?</a:t>
            </a:r>
            <a:endParaRPr lang="de-DE" dirty="0"/>
          </a:p>
        </p:txBody>
      </p:sp>
      <p:sp>
        <p:nvSpPr>
          <p:cNvPr id="12" name="Titel 2"/>
          <p:cNvSpPr>
            <a:spLocks noGrp="1"/>
          </p:cNvSpPr>
          <p:nvPr>
            <p:ph type="title"/>
          </p:nvPr>
        </p:nvSpPr>
        <p:spPr>
          <a:xfrm>
            <a:off x="611560" y="476672"/>
            <a:ext cx="7918648" cy="915888"/>
          </a:xfrm>
        </p:spPr>
        <p:txBody>
          <a:bodyPr/>
          <a:lstStyle/>
          <a:p>
            <a:pPr>
              <a:spcAft>
                <a:spcPts val="300"/>
              </a:spcAft>
            </a:pPr>
            <a:r>
              <a:rPr lang="de-DE" sz="3200" dirty="0" smtClean="0">
                <a:latin typeface="Verdana" pitchFamily="34" charset="0"/>
                <a:ea typeface="Verdana" pitchFamily="34" charset="0"/>
                <a:cs typeface="Verdana" pitchFamily="34" charset="0"/>
              </a:rPr>
              <a:t>Die Konstruktion der Hilfen (II)</a:t>
            </a:r>
            <a:endParaRPr lang="de-DE" sz="2800" dirty="0" smtClean="0">
              <a:latin typeface="Verdana" pitchFamily="34" charset="0"/>
              <a:ea typeface="Verdana" pitchFamily="34" charset="0"/>
              <a:cs typeface="Verdana" pitchFamily="34" charset="0"/>
            </a:endParaRPr>
          </a:p>
        </p:txBody>
      </p:sp>
      <p:sp>
        <p:nvSpPr>
          <p:cNvPr id="9"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linds(horizontal)">
                                      <p:cBhvr>
                                        <p:cTn id="7" dur="500"/>
                                        <p:tgtEl>
                                          <p:spTgt spid="1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blinds(horizontal)">
                                      <p:cBhvr>
                                        <p:cTn id="10" dur="500"/>
                                        <p:tgtEl>
                                          <p:spTgt spid="1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blinds(horizontal)">
                                      <p:cBhvr>
                                        <p:cTn id="15" dur="500"/>
                                        <p:tgtEl>
                                          <p:spTgt spid="1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xEl>
                                              <p:pRg st="4" end="4"/>
                                            </p:txEl>
                                          </p:spTgt>
                                        </p:tgtEl>
                                        <p:attrNameLst>
                                          <p:attrName>style.visibility</p:attrName>
                                        </p:attrNameLst>
                                      </p:cBhvr>
                                      <p:to>
                                        <p:strVal val="visible"/>
                                      </p:to>
                                    </p:set>
                                    <p:animEffect transition="in" filter="blinds(horizontal)">
                                      <p:cBhvr>
                                        <p:cTn id="18" dur="500"/>
                                        <p:tgtEl>
                                          <p:spTgt spid="1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animEffect transition="in" filter="blinds(horizontal)">
                                      <p:cBhvr>
                                        <p:cTn id="23" dur="500"/>
                                        <p:tgtEl>
                                          <p:spTgt spid="1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3">
                                            <p:txEl>
                                              <p:pRg st="6" end="6"/>
                                            </p:txEl>
                                          </p:spTgt>
                                        </p:tgtEl>
                                        <p:attrNameLst>
                                          <p:attrName>style.visibility</p:attrName>
                                        </p:attrNameLst>
                                      </p:cBhvr>
                                      <p:to>
                                        <p:strVal val="visible"/>
                                      </p:to>
                                    </p:set>
                                    <p:animEffect transition="in" filter="blinds(horizontal)">
                                      <p:cBhvr>
                                        <p:cTn id="26" dur="500"/>
                                        <p:tgtEl>
                                          <p:spTgt spid="1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Effect transition="in" filter="blinds(horizontal)">
                                      <p:cBhvr>
                                        <p:cTn id="31" dur="500"/>
                                        <p:tgtEl>
                                          <p:spTgt spid="1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3">
                                            <p:txEl>
                                              <p:pRg st="9" end="9"/>
                                            </p:txEl>
                                          </p:spTgt>
                                        </p:tgtEl>
                                        <p:attrNameLst>
                                          <p:attrName>style.visibility</p:attrName>
                                        </p:attrNameLst>
                                      </p:cBhvr>
                                      <p:to>
                                        <p:strVal val="visible"/>
                                      </p:to>
                                    </p:set>
                                    <p:animEffect transition="in" filter="blinds(horizontal)">
                                      <p:cBhvr>
                                        <p:cTn id="34" dur="500"/>
                                        <p:tgtEl>
                                          <p:spTgt spid="13">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13">
                                            <p:txEl>
                                              <p:pRg st="10" end="10"/>
                                            </p:txEl>
                                          </p:spTgt>
                                        </p:tgtEl>
                                        <p:attrNameLst>
                                          <p:attrName>style.visibility</p:attrName>
                                        </p:attrNameLst>
                                      </p:cBhvr>
                                      <p:to>
                                        <p:strVal val="visible"/>
                                      </p:to>
                                    </p:set>
                                    <p:animEffect transition="in" filter="blinds(horizontal)">
                                      <p:cBhvr>
                                        <p:cTn id="37" dur="5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75779" name="Picture 3"/>
          <p:cNvPicPr>
            <a:picLocks noChangeAspect="1" noChangeArrowheads="1"/>
          </p:cNvPicPr>
          <p:nvPr/>
        </p:nvPicPr>
        <p:blipFill>
          <a:blip r:embed="rId3" cstate="print"/>
          <a:srcRect/>
          <a:stretch>
            <a:fillRect/>
          </a:stretch>
        </p:blipFill>
        <p:spPr bwMode="auto">
          <a:xfrm>
            <a:off x="288032" y="1573614"/>
            <a:ext cx="3059832" cy="3943618"/>
          </a:xfrm>
          <a:prstGeom prst="rect">
            <a:avLst/>
          </a:prstGeom>
          <a:noFill/>
          <a:ln w="9525">
            <a:noFill/>
            <a:miter lim="800000"/>
            <a:headEnd/>
            <a:tailEnd/>
          </a:ln>
        </p:spPr>
      </p:pic>
      <p:sp>
        <p:nvSpPr>
          <p:cNvPr id="13" name="Rechteck 12"/>
          <p:cNvSpPr/>
          <p:nvPr/>
        </p:nvSpPr>
        <p:spPr>
          <a:xfrm>
            <a:off x="3744416" y="1249154"/>
            <a:ext cx="4932040" cy="4785926"/>
          </a:xfrm>
          <a:prstGeom prst="rect">
            <a:avLst/>
          </a:prstGeom>
        </p:spPr>
        <p:txBody>
          <a:bodyPr wrap="square">
            <a:spAutoFit/>
          </a:bodyPr>
          <a:lstStyle/>
          <a:p>
            <a:pPr>
              <a:spcAft>
                <a:spcPts val="300"/>
              </a:spcAft>
            </a:pPr>
            <a:endParaRPr lang="de-DE" sz="1600" b="1" dirty="0" smtClean="0">
              <a:latin typeface="Verdana" pitchFamily="34" charset="0"/>
              <a:ea typeface="Verdana" pitchFamily="34" charset="0"/>
              <a:cs typeface="Verdana" pitchFamily="34" charset="0"/>
            </a:endParaRPr>
          </a:p>
          <a:p>
            <a:pPr>
              <a:spcAft>
                <a:spcPts val="300"/>
              </a:spcAft>
            </a:pPr>
            <a:r>
              <a:rPr lang="de-DE" sz="1600" dirty="0" smtClean="0">
                <a:latin typeface="Verdana" pitchFamily="34" charset="0"/>
                <a:ea typeface="Verdana" pitchFamily="34" charset="0"/>
                <a:cs typeface="Verdana" pitchFamily="34" charset="0"/>
              </a:rPr>
              <a:t>Dazu die (immer gleiche) erste Hilfe:</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Erklärt euch gegenseitig die Aufgabe noch einmal mit eigenen Worten. Klärt, was ihr verstanden habt und was euch noch unklar ist. </a:t>
            </a:r>
          </a:p>
          <a:p>
            <a:r>
              <a:rPr lang="de-DE" sz="1600" dirty="0" smtClean="0">
                <a:latin typeface="Verdana" pitchFamily="34" charset="0"/>
                <a:ea typeface="Verdana" pitchFamily="34" charset="0"/>
                <a:cs typeface="Verdana" pitchFamily="34" charset="0"/>
              </a:rPr>
              <a:t>als Aufforderung zur Paraphrasierung </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(erste Durcharbeitung der Aufgabenstellung)</a:t>
            </a:r>
          </a:p>
          <a:p>
            <a:endParaRPr lang="de-DE" sz="1600"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und abschließend stets die Komplettlösung</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 Jetzt habt ihr alles zusammen, um die gestellte Frage zu beantworten. Übertragt eure Überlegungen auf das Glas mit dem kalten Getränk und fasst eure Antwort mit ein oder zwei Sätzen zusammen.</a:t>
            </a:r>
          </a:p>
          <a:p>
            <a:pPr marL="354013" indent="-354013"/>
            <a:r>
              <a:rPr lang="de-DE" sz="1600" dirty="0" smtClean="0">
                <a:latin typeface="Verdana" pitchFamily="34" charset="0"/>
                <a:ea typeface="Verdana" pitchFamily="34" charset="0"/>
                <a:cs typeface="Verdana" pitchFamily="34" charset="0"/>
              </a:rPr>
              <a:t>-&gt;  </a:t>
            </a:r>
            <a:r>
              <a:rPr lang="de-DE" sz="1200" i="1" dirty="0" smtClean="0">
                <a:latin typeface="Verdana" pitchFamily="34" charset="0"/>
                <a:ea typeface="Verdana" pitchFamily="34" charset="0"/>
                <a:cs typeface="Verdana" pitchFamily="34" charset="0"/>
              </a:rPr>
              <a:t>Durch den kalten Inhalt wird auch die Außenseite des Trinkglases sehr kalt. Dadurch wird die Luft in der Nähe stark abgekühlt. Ein Teil des enthaltenen Wasser-</a:t>
            </a:r>
            <a:r>
              <a:rPr lang="de-DE" sz="1200" i="1" dirty="0" err="1" smtClean="0">
                <a:latin typeface="Verdana" pitchFamily="34" charset="0"/>
                <a:ea typeface="Verdana" pitchFamily="34" charset="0"/>
                <a:cs typeface="Verdana" pitchFamily="34" charset="0"/>
              </a:rPr>
              <a:t>dampfes</a:t>
            </a:r>
            <a:r>
              <a:rPr lang="de-DE" sz="1200" i="1" dirty="0" smtClean="0">
                <a:latin typeface="Verdana" pitchFamily="34" charset="0"/>
                <a:ea typeface="Verdana" pitchFamily="34" charset="0"/>
                <a:cs typeface="Verdana" pitchFamily="34" charset="0"/>
              </a:rPr>
              <a:t> schlägt sich als flüssiges Wasser am Glas nieder – das Glas ist dann von außen nass.</a:t>
            </a:r>
          </a:p>
          <a:p>
            <a:r>
              <a:rPr lang="de-DE" sz="1600" dirty="0" smtClean="0">
                <a:latin typeface="Verdana" pitchFamily="34" charset="0"/>
                <a:ea typeface="Verdana" pitchFamily="34" charset="0"/>
                <a:cs typeface="Verdana" pitchFamily="34" charset="0"/>
              </a:rPr>
              <a:t>wegen der Wirksamkeit von Musterlösungen und zur Kontrolle für die Gruppen, die ohne Hilfen zur Lösung gekommen sind.</a:t>
            </a:r>
          </a:p>
        </p:txBody>
      </p:sp>
      <p:sp>
        <p:nvSpPr>
          <p:cNvPr id="14" name="Textfeld 13"/>
          <p:cNvSpPr txBox="1"/>
          <p:nvPr/>
        </p:nvSpPr>
        <p:spPr>
          <a:xfrm>
            <a:off x="539552" y="2132856"/>
            <a:ext cx="2520280" cy="3046988"/>
          </a:xfrm>
          <a:prstGeom prst="rect">
            <a:avLst/>
          </a:prstGeom>
          <a:solidFill>
            <a:srgbClr val="FFC000"/>
          </a:solidFill>
        </p:spPr>
        <p:txBody>
          <a:bodyPr wrap="square" rtlCol="0">
            <a:spAutoFit/>
          </a:bodyPr>
          <a:lstStyle/>
          <a:p>
            <a:r>
              <a:rPr lang="de-DE" sz="1600" dirty="0" smtClean="0">
                <a:solidFill>
                  <a:schemeClr val="bg1">
                    <a:lumMod val="65000"/>
                  </a:schemeClr>
                </a:solidFill>
                <a:latin typeface="Verdana" pitchFamily="34" charset="0"/>
                <a:ea typeface="Verdana" pitchFamily="34" charset="0"/>
                <a:cs typeface="Verdana" pitchFamily="34" charset="0"/>
              </a:rPr>
              <a:t>Aufgabe:</a:t>
            </a:r>
            <a:br>
              <a:rPr lang="de-DE" sz="1600" dirty="0" smtClean="0">
                <a:solidFill>
                  <a:schemeClr val="bg1">
                    <a:lumMod val="65000"/>
                  </a:schemeClr>
                </a:solidFill>
                <a:latin typeface="Verdana" pitchFamily="34" charset="0"/>
                <a:ea typeface="Verdana" pitchFamily="34" charset="0"/>
                <a:cs typeface="Verdana" pitchFamily="34" charset="0"/>
              </a:rPr>
            </a:br>
            <a:endParaRPr lang="de-DE" sz="1600" dirty="0" smtClean="0">
              <a:solidFill>
                <a:schemeClr val="bg1">
                  <a:lumMod val="65000"/>
                </a:schemeClr>
              </a:solidFill>
              <a:latin typeface="Verdana" pitchFamily="34" charset="0"/>
              <a:ea typeface="Verdana" pitchFamily="34" charset="0"/>
              <a:cs typeface="Verdana" pitchFamily="34" charset="0"/>
            </a:endParaRPr>
          </a:p>
          <a:p>
            <a:r>
              <a:rPr lang="de-DE" sz="1600" dirty="0" smtClean="0">
                <a:solidFill>
                  <a:schemeClr val="bg1">
                    <a:lumMod val="65000"/>
                  </a:schemeClr>
                </a:solidFill>
                <a:latin typeface="Verdana" pitchFamily="34" charset="0"/>
                <a:ea typeface="Verdana" pitchFamily="34" charset="0"/>
                <a:cs typeface="Verdana" pitchFamily="34" charset="0"/>
              </a:rPr>
              <a:t>Wenn Florian Recht hat und das Glas keinen Sprung hat, woher kommt dann das Wasser außen an der Glaswand?</a:t>
            </a:r>
          </a:p>
          <a:p>
            <a:r>
              <a:rPr lang="de-DE" sz="1600" dirty="0" smtClean="0">
                <a:solidFill>
                  <a:schemeClr val="bg1">
                    <a:lumMod val="65000"/>
                  </a:schemeClr>
                </a:solidFill>
                <a:latin typeface="Verdana" pitchFamily="34" charset="0"/>
                <a:ea typeface="Verdana" pitchFamily="34" charset="0"/>
                <a:cs typeface="Verdana" pitchFamily="34" charset="0"/>
              </a:rPr>
              <a:t>Finde eine Erklärung mit Hilfe deiner </a:t>
            </a:r>
            <a:r>
              <a:rPr lang="de-DE" sz="1600" dirty="0" err="1" smtClean="0">
                <a:solidFill>
                  <a:schemeClr val="bg1">
                    <a:lumMod val="65000"/>
                  </a:schemeClr>
                </a:solidFill>
                <a:latin typeface="Verdana" pitchFamily="34" charset="0"/>
                <a:ea typeface="Verdana" pitchFamily="34" charset="0"/>
                <a:cs typeface="Verdana" pitchFamily="34" charset="0"/>
              </a:rPr>
              <a:t>natur</a:t>
            </a:r>
            <a:r>
              <a:rPr lang="de-DE" sz="1600" dirty="0" smtClean="0">
                <a:solidFill>
                  <a:schemeClr val="bg1">
                    <a:lumMod val="65000"/>
                  </a:schemeClr>
                </a:solidFill>
                <a:latin typeface="Verdana" pitchFamily="34" charset="0"/>
                <a:ea typeface="Verdana" pitchFamily="34" charset="0"/>
                <a:cs typeface="Verdana" pitchFamily="34" charset="0"/>
              </a:rPr>
              <a:t>-wissenschaftlichen Kenntnisse.</a:t>
            </a:r>
            <a:endParaRPr lang="de-DE" sz="1600" dirty="0">
              <a:solidFill>
                <a:schemeClr val="bg1">
                  <a:lumMod val="65000"/>
                </a:schemeClr>
              </a:solidFill>
              <a:latin typeface="Verdana" pitchFamily="34" charset="0"/>
              <a:ea typeface="Verdana" pitchFamily="34" charset="0"/>
              <a:cs typeface="Verdana" pitchFamily="34" charset="0"/>
            </a:endParaRPr>
          </a:p>
        </p:txBody>
      </p:sp>
      <p:sp>
        <p:nvSpPr>
          <p:cNvPr id="8" name="Titel 2"/>
          <p:cNvSpPr txBox="1">
            <a:spLocks/>
          </p:cNvSpPr>
          <p:nvPr/>
        </p:nvSpPr>
        <p:spPr bwMode="auto">
          <a:xfrm>
            <a:off x="763960" y="629072"/>
            <a:ext cx="7918648" cy="915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de-DE" sz="3200" b="0" i="0" u="none" strike="noStrike" kern="0" cap="none" spc="0" normalizeH="0" baseline="0" noProof="0" dirty="0" smtClean="0">
                <a:ln>
                  <a:noFill/>
                </a:ln>
                <a:solidFill>
                  <a:schemeClr val="tx2"/>
                </a:solidFill>
                <a:effectLst/>
                <a:uLnTx/>
                <a:uFillTx/>
                <a:latin typeface="Verdana" pitchFamily="34" charset="0"/>
                <a:ea typeface="Verdana" pitchFamily="34" charset="0"/>
                <a:cs typeface="Verdana" pitchFamily="34" charset="0"/>
              </a:rPr>
              <a:t>Die Konstruktion der Hilfen (III)</a:t>
            </a:r>
            <a:endParaRPr kumimoji="0" lang="de-DE" sz="2800" b="0" i="0" u="none" strike="noStrike" kern="0" cap="none" spc="0" normalizeH="0" baseline="0" noProof="0" dirty="0" smtClean="0">
              <a:ln>
                <a:noFill/>
              </a:ln>
              <a:solidFill>
                <a:schemeClr val="tx2"/>
              </a:solidFill>
              <a:effectLst/>
              <a:uLnTx/>
              <a:uFillTx/>
              <a:latin typeface="Verdana" pitchFamily="34" charset="0"/>
              <a:ea typeface="Verdana" pitchFamily="34" charset="0"/>
              <a:cs typeface="Verdana" pitchFamily="34" charset="0"/>
            </a:endParaRPr>
          </a:p>
        </p:txBody>
      </p:sp>
      <p:sp>
        <p:nvSpPr>
          <p:cNvPr id="9"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linds(horizontal)">
                                      <p:cBhvr>
                                        <p:cTn id="7" dur="500"/>
                                        <p:tgtEl>
                                          <p:spTgt spid="1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blinds(horizontal)">
                                      <p:cBhvr>
                                        <p:cTn id="10" dur="500"/>
                                        <p:tgtEl>
                                          <p:spTgt spid="1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Effect transition="in" filter="blinds(horizontal)">
                                      <p:cBhvr>
                                        <p:cTn id="13" dur="500"/>
                                        <p:tgtEl>
                                          <p:spTgt spid="1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3">
                                            <p:txEl>
                                              <p:pRg st="5" end="5"/>
                                            </p:txEl>
                                          </p:spTgt>
                                        </p:tgtEl>
                                        <p:attrNameLst>
                                          <p:attrName>style.visibility</p:attrName>
                                        </p:attrNameLst>
                                      </p:cBhvr>
                                      <p:to>
                                        <p:strVal val="visible"/>
                                      </p:to>
                                    </p:set>
                                    <p:animEffect transition="in" filter="blinds(horizontal)">
                                      <p:cBhvr>
                                        <p:cTn id="18" dur="500"/>
                                        <p:tgtEl>
                                          <p:spTgt spid="1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animEffect transition="in" filter="blinds(horizontal)">
                                      <p:cBhvr>
                                        <p:cTn id="21" dur="500"/>
                                        <p:tgtEl>
                                          <p:spTgt spid="1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3">
                                            <p:txEl>
                                              <p:pRg st="7" end="7"/>
                                            </p:txEl>
                                          </p:spTgt>
                                        </p:tgtEl>
                                        <p:attrNameLst>
                                          <p:attrName>style.visibility</p:attrName>
                                        </p:attrNameLst>
                                      </p:cBhvr>
                                      <p:to>
                                        <p:strVal val="visible"/>
                                      </p:to>
                                    </p:set>
                                    <p:animEffect transition="in" filter="blinds(horizontal)">
                                      <p:cBhvr>
                                        <p:cTn id="24" dur="500"/>
                                        <p:tgtEl>
                                          <p:spTgt spid="1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animEffect transition="in" filter="blinds(horizontal)">
                                      <p:cBhvr>
                                        <p:cTn id="27"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03648" y="2780928"/>
            <a:ext cx="6400800" cy="1512168"/>
          </a:xfrm>
        </p:spPr>
        <p:txBody>
          <a:bodyPr/>
          <a:lstStyle/>
          <a:p>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Arbeitsphase</a:t>
            </a:r>
          </a:p>
          <a:p>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„Konstruieren“</a:t>
            </a:r>
            <a:endParaRPr lang="de-DE" sz="3600" dirty="0" smtClean="0">
              <a:latin typeface="Verdana" pitchFamily="34" charset="0"/>
              <a:ea typeface="Verdana" pitchFamily="34" charset="0"/>
              <a:cs typeface="Verdana" pitchFamily="34" charset="0"/>
            </a:endParaRPr>
          </a:p>
        </p:txBody>
      </p:sp>
    </p:spTree>
  </p:cSld>
  <p:clrMapOvr>
    <a:masterClrMapping/>
  </p:clrMapOvr>
  <p:transition spd="slow">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784920"/>
            <a:ext cx="7918648" cy="915888"/>
          </a:xfrm>
        </p:spPr>
        <p:txBody>
          <a:bodyPr/>
          <a:lstStyle/>
          <a:p>
            <a:r>
              <a:rPr lang="de-DE" sz="2800" dirty="0" smtClean="0">
                <a:solidFill>
                  <a:schemeClr val="tx1"/>
                </a:solidFill>
                <a:latin typeface="Verdana" pitchFamily="34" charset="0"/>
              </a:rPr>
              <a:t>„Aufgaben mit gestuften Hilfen“</a:t>
            </a:r>
            <a:br>
              <a:rPr lang="de-DE" sz="2800" dirty="0" smtClean="0">
                <a:solidFill>
                  <a:schemeClr val="tx1"/>
                </a:solidFill>
                <a:latin typeface="Verdana" pitchFamily="34" charset="0"/>
              </a:rPr>
            </a:br>
            <a:r>
              <a:rPr lang="de-DE" sz="2800" dirty="0" smtClean="0">
                <a:solidFill>
                  <a:schemeClr val="tx1"/>
                </a:solidFill>
                <a:latin typeface="Verdana" pitchFamily="34" charset="0"/>
              </a:rPr>
              <a:t>Zusammenfassung und Ressourcen</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pic>
        <p:nvPicPr>
          <p:cNvPr id="71682" name="Picture 2" descr="http://www.friedrich-verlag.de/data/98D78B27931D4AB5B9A694F83DD47AEC.0.jpg"/>
          <p:cNvPicPr>
            <a:picLocks noChangeAspect="1" noChangeArrowheads="1"/>
          </p:cNvPicPr>
          <p:nvPr/>
        </p:nvPicPr>
        <p:blipFill>
          <a:blip r:embed="rId3" cstate="print"/>
          <a:srcRect/>
          <a:stretch>
            <a:fillRect/>
          </a:stretch>
        </p:blipFill>
        <p:spPr bwMode="auto">
          <a:xfrm>
            <a:off x="694978" y="1844824"/>
            <a:ext cx="1428750" cy="2019301"/>
          </a:xfrm>
          <a:prstGeom prst="rect">
            <a:avLst/>
          </a:prstGeom>
          <a:noFill/>
        </p:spPr>
      </p:pic>
      <p:pic>
        <p:nvPicPr>
          <p:cNvPr id="71684" name="Picture 4" descr="http://www.friedrich-verlag.de/data/7423913C9660498C8EDBC853FEE46524.0.jpg"/>
          <p:cNvPicPr>
            <a:picLocks noChangeAspect="1" noChangeArrowheads="1"/>
          </p:cNvPicPr>
          <p:nvPr/>
        </p:nvPicPr>
        <p:blipFill>
          <a:blip r:embed="rId4" cstate="print"/>
          <a:srcRect/>
          <a:stretch>
            <a:fillRect/>
          </a:stretch>
        </p:blipFill>
        <p:spPr bwMode="auto">
          <a:xfrm>
            <a:off x="1271042" y="2132856"/>
            <a:ext cx="1428750" cy="2019301"/>
          </a:xfrm>
          <a:prstGeom prst="rect">
            <a:avLst/>
          </a:prstGeom>
          <a:noFill/>
        </p:spPr>
      </p:pic>
      <p:pic>
        <p:nvPicPr>
          <p:cNvPr id="71686" name="Picture 6" descr="http://www.friedrich-verlag.de/data/AEB1D1376D7A4FBFB599344265C9F148.0.jpg"/>
          <p:cNvPicPr>
            <a:picLocks noChangeAspect="1" noChangeArrowheads="1"/>
          </p:cNvPicPr>
          <p:nvPr/>
        </p:nvPicPr>
        <p:blipFill>
          <a:blip r:embed="rId5" cstate="print"/>
          <a:srcRect/>
          <a:stretch>
            <a:fillRect/>
          </a:stretch>
        </p:blipFill>
        <p:spPr bwMode="auto">
          <a:xfrm>
            <a:off x="1907704" y="2420888"/>
            <a:ext cx="1428750" cy="2019301"/>
          </a:xfrm>
          <a:prstGeom prst="rect">
            <a:avLst/>
          </a:prstGeom>
          <a:noFill/>
        </p:spPr>
      </p:pic>
      <p:pic>
        <p:nvPicPr>
          <p:cNvPr id="71688" name="Picture 8" descr="http://www.friedrich-verlag.de/data/2FC57CE5BC305BD1C8C8F8E83BC48156.0.jpg"/>
          <p:cNvPicPr>
            <a:picLocks noChangeAspect="1" noChangeArrowheads="1"/>
          </p:cNvPicPr>
          <p:nvPr/>
        </p:nvPicPr>
        <p:blipFill>
          <a:blip r:embed="rId6" cstate="print"/>
          <a:srcRect/>
          <a:stretch>
            <a:fillRect/>
          </a:stretch>
        </p:blipFill>
        <p:spPr bwMode="auto">
          <a:xfrm>
            <a:off x="2574375" y="2636912"/>
            <a:ext cx="1428750" cy="2019301"/>
          </a:xfrm>
          <a:prstGeom prst="rect">
            <a:avLst/>
          </a:prstGeom>
          <a:noFill/>
        </p:spPr>
      </p:pic>
      <p:sp>
        <p:nvSpPr>
          <p:cNvPr id="13"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
        <p:nvSpPr>
          <p:cNvPr id="2" name="Textfeld 1"/>
          <p:cNvSpPr txBox="1"/>
          <p:nvPr/>
        </p:nvSpPr>
        <p:spPr>
          <a:xfrm>
            <a:off x="4716016" y="2060848"/>
            <a:ext cx="3767378" cy="1292662"/>
          </a:xfrm>
          <a:prstGeom prst="rect">
            <a:avLst/>
          </a:prstGeom>
          <a:noFill/>
          <a:ln w="60325">
            <a:solidFill>
              <a:srgbClr val="990033"/>
            </a:solidFill>
          </a:ln>
        </p:spPr>
        <p:txBody>
          <a:bodyPr wrap="none" rtlCol="0">
            <a:spAutoFit/>
          </a:bodyPr>
          <a:lstStyle/>
          <a:p>
            <a:r>
              <a:rPr lang="de-DE" sz="1600" dirty="0">
                <a:latin typeface="Verdana" pitchFamily="34" charset="0"/>
                <a:ea typeface="Verdana" pitchFamily="34" charset="0"/>
                <a:cs typeface="Verdana" pitchFamily="34" charset="0"/>
              </a:rPr>
              <a:t>Medienportal der Siemens </a:t>
            </a:r>
            <a:r>
              <a:rPr lang="de-DE" sz="1600" dirty="0" smtClean="0">
                <a:latin typeface="Verdana" pitchFamily="34" charset="0"/>
                <a:ea typeface="Verdana" pitchFamily="34" charset="0"/>
                <a:cs typeface="Verdana" pitchFamily="34" charset="0"/>
              </a:rPr>
              <a:t>Stiftung</a:t>
            </a:r>
            <a:br>
              <a:rPr lang="de-DE" sz="1600" dirty="0" smtClean="0">
                <a:latin typeface="Verdana" pitchFamily="34" charset="0"/>
                <a:ea typeface="Verdana" pitchFamily="34" charset="0"/>
                <a:cs typeface="Verdana" pitchFamily="34" charset="0"/>
              </a:rPr>
            </a:br>
            <a:r>
              <a:rPr lang="de-DE" sz="1400" i="1" dirty="0" smtClean="0">
                <a:latin typeface="Verdana" pitchFamily="34" charset="0"/>
                <a:ea typeface="Verdana" pitchFamily="34" charset="0"/>
                <a:cs typeface="Verdana" pitchFamily="34" charset="0"/>
              </a:rPr>
              <a:t>kostenlos nach Anmeldung</a:t>
            </a:r>
          </a:p>
          <a:p>
            <a:endParaRPr lang="de-DE" sz="1600" dirty="0">
              <a:latin typeface="Verdana" pitchFamily="34" charset="0"/>
              <a:ea typeface="Verdana" pitchFamily="34" charset="0"/>
              <a:cs typeface="Verdana" pitchFamily="34" charset="0"/>
            </a:endParaRPr>
          </a:p>
          <a:p>
            <a:r>
              <a:rPr lang="de-DE" sz="1600" dirty="0" err="1" smtClean="0">
                <a:latin typeface="Verdana" pitchFamily="34" charset="0"/>
                <a:ea typeface="Verdana" pitchFamily="34" charset="0"/>
                <a:cs typeface="Verdana" pitchFamily="34" charset="0"/>
              </a:rPr>
              <a:t>GuteUnterrichtsPraxis</a:t>
            </a:r>
            <a:r>
              <a:rPr lang="de-DE" sz="1600" dirty="0" smtClean="0">
                <a:latin typeface="Verdana" pitchFamily="34" charset="0"/>
                <a:ea typeface="Verdana" pitchFamily="34" charset="0"/>
                <a:cs typeface="Verdana" pitchFamily="34" charset="0"/>
              </a:rPr>
              <a:t>-NW</a:t>
            </a:r>
            <a:br>
              <a:rPr lang="de-DE" sz="1600" dirty="0" smtClean="0">
                <a:latin typeface="Verdana" pitchFamily="34" charset="0"/>
                <a:ea typeface="Verdana" pitchFamily="34" charset="0"/>
                <a:cs typeface="Verdana" pitchFamily="34" charset="0"/>
              </a:rPr>
            </a:br>
            <a:r>
              <a:rPr lang="de-DE" sz="1400" i="1" dirty="0">
                <a:latin typeface="Verdana" pitchFamily="34" charset="0"/>
                <a:ea typeface="Verdana" pitchFamily="34" charset="0"/>
                <a:cs typeface="Verdana" pitchFamily="34" charset="0"/>
              </a:rPr>
              <a:t>Übersicht und viele freie Beispiele</a:t>
            </a:r>
          </a:p>
        </p:txBody>
      </p:sp>
      <p:pic>
        <p:nvPicPr>
          <p:cNvPr id="4" name="Grafik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0546" y="3623407"/>
            <a:ext cx="1895585" cy="2757921"/>
          </a:xfrm>
          <a:prstGeom prst="rect">
            <a:avLst/>
          </a:prstGeom>
        </p:spPr>
      </p:pic>
      <p:pic>
        <p:nvPicPr>
          <p:cNvPr id="5" name="Grafik 4"/>
          <p:cNvPicPr>
            <a:picLocks noChangeAspect="1"/>
          </p:cNvPicPr>
          <p:nvPr/>
        </p:nvPicPr>
        <p:blipFill>
          <a:blip r:embed="rId8"/>
          <a:stretch>
            <a:fillRect/>
          </a:stretch>
        </p:blipFill>
        <p:spPr>
          <a:xfrm>
            <a:off x="1972245" y="4725144"/>
            <a:ext cx="2383731" cy="1652890"/>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6"/>
                                        </p:tgtEl>
                                        <p:attrNameLst>
                                          <p:attrName>style.visibility</p:attrName>
                                        </p:attrNameLst>
                                      </p:cBhvr>
                                      <p:to>
                                        <p:strVal val="visible"/>
                                      </p:to>
                                    </p:set>
                                    <p:animEffect transition="in" filter="blinds(horizontal)">
                                      <p:cBhvr>
                                        <p:cTn id="7" dur="500"/>
                                        <p:tgtEl>
                                          <p:spTgt spid="71686"/>
                                        </p:tgtEl>
                                      </p:cBhvr>
                                    </p:animEffect>
                                  </p:childTnLst>
                                </p:cTn>
                              </p:par>
                              <p:par>
                                <p:cTn id="8" presetID="3" presetClass="entr" presetSubtype="10" fill="hold" nodeType="withEffect">
                                  <p:stCondLst>
                                    <p:cond delay="0"/>
                                  </p:stCondLst>
                                  <p:childTnLst>
                                    <p:set>
                                      <p:cBhvr>
                                        <p:cTn id="9" dur="1" fill="hold">
                                          <p:stCondLst>
                                            <p:cond delay="0"/>
                                          </p:stCondLst>
                                        </p:cTn>
                                        <p:tgtEl>
                                          <p:spTgt spid="71684"/>
                                        </p:tgtEl>
                                        <p:attrNameLst>
                                          <p:attrName>style.visibility</p:attrName>
                                        </p:attrNameLst>
                                      </p:cBhvr>
                                      <p:to>
                                        <p:strVal val="visible"/>
                                      </p:to>
                                    </p:set>
                                    <p:animEffect transition="in" filter="blinds(horizontal)">
                                      <p:cBhvr>
                                        <p:cTn id="10" dur="500"/>
                                        <p:tgtEl>
                                          <p:spTgt spid="71684"/>
                                        </p:tgtEl>
                                      </p:cBhvr>
                                    </p:animEffect>
                                  </p:childTnLst>
                                </p:cTn>
                              </p:par>
                              <p:par>
                                <p:cTn id="11" presetID="3" presetClass="entr" presetSubtype="10" fill="hold" nodeType="withEffect">
                                  <p:stCondLst>
                                    <p:cond delay="0"/>
                                  </p:stCondLst>
                                  <p:childTnLst>
                                    <p:set>
                                      <p:cBhvr>
                                        <p:cTn id="12" dur="1" fill="hold">
                                          <p:stCondLst>
                                            <p:cond delay="0"/>
                                          </p:stCondLst>
                                        </p:cTn>
                                        <p:tgtEl>
                                          <p:spTgt spid="71682"/>
                                        </p:tgtEl>
                                        <p:attrNameLst>
                                          <p:attrName>style.visibility</p:attrName>
                                        </p:attrNameLst>
                                      </p:cBhvr>
                                      <p:to>
                                        <p:strVal val="visible"/>
                                      </p:to>
                                    </p:set>
                                    <p:animEffect transition="in" filter="blinds(horizontal)">
                                      <p:cBhvr>
                                        <p:cTn id="13" dur="500"/>
                                        <p:tgtEl>
                                          <p:spTgt spid="71682"/>
                                        </p:tgtEl>
                                      </p:cBhvr>
                                    </p:animEffect>
                                  </p:childTnLst>
                                </p:cTn>
                              </p:par>
                              <p:par>
                                <p:cTn id="14" presetID="3" presetClass="entr" presetSubtype="10" fill="hold" nodeType="withEffect">
                                  <p:stCondLst>
                                    <p:cond delay="0"/>
                                  </p:stCondLst>
                                  <p:childTnLst>
                                    <p:set>
                                      <p:cBhvr>
                                        <p:cTn id="15" dur="1" fill="hold">
                                          <p:stCondLst>
                                            <p:cond delay="0"/>
                                          </p:stCondLst>
                                        </p:cTn>
                                        <p:tgtEl>
                                          <p:spTgt spid="71688"/>
                                        </p:tgtEl>
                                        <p:attrNameLst>
                                          <p:attrName>style.visibility</p:attrName>
                                        </p:attrNameLst>
                                      </p:cBhvr>
                                      <p:to>
                                        <p:strVal val="visible"/>
                                      </p:to>
                                    </p:set>
                                    <p:animEffect transition="in" filter="blinds(horizontal)">
                                      <p:cBhvr>
                                        <p:cTn id="16" dur="500"/>
                                        <p:tgtEl>
                                          <p:spTgt spid="71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784920"/>
            <a:ext cx="7918648" cy="915888"/>
          </a:xfrm>
        </p:spPr>
        <p:txBody>
          <a:bodyPr/>
          <a:lstStyle/>
          <a:p>
            <a:r>
              <a:rPr lang="de-DE" sz="2800" dirty="0" smtClean="0">
                <a:solidFill>
                  <a:schemeClr val="tx1"/>
                </a:solidFill>
                <a:latin typeface="Verdana" pitchFamily="34" charset="0"/>
              </a:rPr>
              <a:t>„Aufgaben mit gestuften Hilfen“</a:t>
            </a:r>
            <a:br>
              <a:rPr lang="de-DE" sz="2800" dirty="0" smtClean="0">
                <a:solidFill>
                  <a:schemeClr val="tx1"/>
                </a:solidFill>
                <a:latin typeface="Verdana" pitchFamily="34" charset="0"/>
              </a:rPr>
            </a:br>
            <a:r>
              <a:rPr lang="de-DE" sz="2800" dirty="0" smtClean="0">
                <a:solidFill>
                  <a:schemeClr val="tx1"/>
                </a:solidFill>
                <a:latin typeface="Verdana" pitchFamily="34" charset="0"/>
              </a:rPr>
              <a:t>Zusammenfassung</a:t>
            </a:r>
            <a:endParaRPr lang="de-DE" sz="2800" dirty="0" smtClean="0">
              <a:solidFill>
                <a:schemeClr val="tx1"/>
              </a:solidFill>
              <a:latin typeface="Verdana" pitchFamily="34" charset="0"/>
            </a:endParaRP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11" name="Textfeld 10"/>
          <p:cNvSpPr txBox="1"/>
          <p:nvPr/>
        </p:nvSpPr>
        <p:spPr>
          <a:xfrm>
            <a:off x="1222512" y="2175241"/>
            <a:ext cx="6696744" cy="3939540"/>
          </a:xfrm>
          <a:prstGeom prst="rect">
            <a:avLst/>
          </a:prstGeom>
          <a:noFill/>
        </p:spPr>
        <p:txBody>
          <a:bodyPr wrap="square" rtlCol="0">
            <a:spAutoFit/>
          </a:bodyPr>
          <a:lstStyle/>
          <a:p>
            <a:pPr marL="177800" indent="-177800">
              <a:spcAft>
                <a:spcPts val="600"/>
              </a:spcAft>
              <a:buFontTx/>
              <a:buChar char="-"/>
            </a:pPr>
            <a:r>
              <a:rPr lang="de-DE" sz="2000" dirty="0" smtClean="0">
                <a:latin typeface="Verdana" pitchFamily="34" charset="0"/>
                <a:ea typeface="Verdana" pitchFamily="34" charset="0"/>
                <a:cs typeface="Verdana" pitchFamily="34" charset="0"/>
              </a:rPr>
              <a:t>Akzentuieren! </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Art der Lösung muss erkennbar sein</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Steuerung der Anforderung durch </a:t>
            </a:r>
            <a:r>
              <a:rPr lang="de-DE" sz="2000" dirty="0" smtClean="0">
                <a:latin typeface="Verdana" pitchFamily="34" charset="0"/>
                <a:ea typeface="Verdana" pitchFamily="34" charset="0"/>
                <a:cs typeface="Verdana" pitchFamily="34" charset="0"/>
              </a:rPr>
              <a:t>Informationen </a:t>
            </a:r>
            <a:r>
              <a:rPr lang="de-DE" sz="2000" dirty="0" smtClean="0">
                <a:latin typeface="Verdana" pitchFamily="34" charset="0"/>
                <a:ea typeface="Verdana" pitchFamily="34" charset="0"/>
                <a:cs typeface="Verdana" pitchFamily="34" charset="0"/>
              </a:rPr>
              <a:t>im </a:t>
            </a:r>
            <a:r>
              <a:rPr lang="de-DE" sz="2000" dirty="0" smtClean="0">
                <a:latin typeface="Verdana" pitchFamily="34" charset="0"/>
                <a:ea typeface="Verdana" pitchFamily="34" charset="0"/>
                <a:cs typeface="Verdana" pitchFamily="34" charset="0"/>
              </a:rPr>
              <a:t>Aufgabenstamm</a:t>
            </a:r>
          </a:p>
          <a:p>
            <a:pPr marL="177800" indent="-177800">
              <a:spcAft>
                <a:spcPts val="600"/>
              </a:spcAft>
              <a:buFontTx/>
              <a:buChar char="-"/>
            </a:pPr>
            <a:r>
              <a:rPr lang="de-DE" sz="2000" dirty="0">
                <a:latin typeface="Verdana" pitchFamily="34" charset="0"/>
                <a:ea typeface="Verdana" pitchFamily="34" charset="0"/>
                <a:cs typeface="Verdana" pitchFamily="34" charset="0"/>
              </a:rPr>
              <a:t>komplexe Aufgaben müssen </a:t>
            </a:r>
            <a:r>
              <a:rPr lang="de-DE" sz="2000" dirty="0" smtClean="0">
                <a:latin typeface="Verdana" pitchFamily="34" charset="0"/>
                <a:ea typeface="Verdana" pitchFamily="34" charset="0"/>
                <a:cs typeface="Verdana" pitchFamily="34" charset="0"/>
              </a:rPr>
              <a:t>von Leistungsstarken </a:t>
            </a:r>
            <a:r>
              <a:rPr lang="de-DE" sz="2000" dirty="0">
                <a:latin typeface="Verdana" pitchFamily="34" charset="0"/>
                <a:ea typeface="Verdana" pitchFamily="34" charset="0"/>
                <a:cs typeface="Verdana" pitchFamily="34" charset="0"/>
              </a:rPr>
              <a:t>ohne Hilfen </a:t>
            </a:r>
            <a:r>
              <a:rPr lang="de-DE" sz="2000" dirty="0" smtClean="0">
                <a:latin typeface="Verdana" pitchFamily="34" charset="0"/>
                <a:ea typeface="Verdana" pitchFamily="34" charset="0"/>
                <a:cs typeface="Verdana" pitchFamily="34" charset="0"/>
              </a:rPr>
              <a:t>lösbar sein</a:t>
            </a:r>
            <a:endParaRPr lang="de-DE" sz="2000" dirty="0">
              <a:latin typeface="Verdana" pitchFamily="34" charset="0"/>
              <a:ea typeface="Verdana" pitchFamily="34" charset="0"/>
              <a:cs typeface="Verdana" pitchFamily="34" charset="0"/>
            </a:endParaRPr>
          </a:p>
          <a:p>
            <a:pPr marL="177800" indent="-177800">
              <a:spcAft>
                <a:spcPts val="600"/>
              </a:spcAft>
              <a:buFontTx/>
              <a:buChar char="-"/>
            </a:pPr>
            <a:r>
              <a:rPr lang="de-DE" sz="2000" dirty="0">
                <a:latin typeface="Verdana" pitchFamily="34" charset="0"/>
                <a:ea typeface="Verdana" pitchFamily="34" charset="0"/>
                <a:cs typeface="Verdana" pitchFamily="34" charset="0"/>
              </a:rPr>
              <a:t>Quasi-Anwendungsaufgaben</a:t>
            </a:r>
          </a:p>
          <a:p>
            <a:pPr marL="177800" indent="-177800">
              <a:spcAft>
                <a:spcPts val="600"/>
              </a:spcAft>
              <a:buFontTx/>
              <a:buChar char="-"/>
            </a:pPr>
            <a:r>
              <a:rPr lang="de-DE" sz="2000" dirty="0">
                <a:latin typeface="Verdana" pitchFamily="34" charset="0"/>
                <a:ea typeface="Verdana" pitchFamily="34" charset="0"/>
                <a:cs typeface="Verdana" pitchFamily="34" charset="0"/>
              </a:rPr>
              <a:t>Verknüpfung von maximal 2 „Prinzipien“ / </a:t>
            </a:r>
            <a:r>
              <a:rPr lang="de-DE" sz="2000" dirty="0" smtClean="0">
                <a:latin typeface="Verdana" pitchFamily="34" charset="0"/>
                <a:ea typeface="Verdana" pitchFamily="34" charset="0"/>
                <a:cs typeface="Verdana" pitchFamily="34" charset="0"/>
              </a:rPr>
              <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Regeln </a:t>
            </a:r>
            <a:r>
              <a:rPr lang="de-DE" sz="2000" dirty="0">
                <a:latin typeface="Verdana" pitchFamily="34" charset="0"/>
                <a:ea typeface="Verdana" pitchFamily="34" charset="0"/>
                <a:cs typeface="Verdana" pitchFamily="34" charset="0"/>
              </a:rPr>
              <a:t>/ …</a:t>
            </a:r>
          </a:p>
          <a:p>
            <a:pPr marL="177800" indent="-177800">
              <a:spcAft>
                <a:spcPts val="600"/>
              </a:spcAft>
              <a:buFontTx/>
              <a:buChar char="-"/>
            </a:pPr>
            <a:r>
              <a:rPr lang="de-DE" sz="2000" dirty="0">
                <a:latin typeface="Verdana" pitchFamily="34" charset="0"/>
                <a:ea typeface="Verdana" pitchFamily="34" charset="0"/>
                <a:cs typeface="Verdana" pitchFamily="34" charset="0"/>
              </a:rPr>
              <a:t>Vorteil bei Geschlossenheit bzgl. Der Konstruktion von </a:t>
            </a:r>
            <a:r>
              <a:rPr lang="de-DE" sz="2000" dirty="0" smtClean="0">
                <a:latin typeface="Verdana" pitchFamily="34" charset="0"/>
                <a:ea typeface="Verdana" pitchFamily="34" charset="0"/>
                <a:cs typeface="Verdana" pitchFamily="34" charset="0"/>
              </a:rPr>
              <a:t>Hilfen</a:t>
            </a:r>
            <a:endParaRPr lang="de-DE" sz="2000" dirty="0">
              <a:latin typeface="Verdana" pitchFamily="34" charset="0"/>
              <a:ea typeface="Verdana" pitchFamily="34" charset="0"/>
              <a:cs typeface="Verdana" pitchFamily="34" charset="0"/>
            </a:endParaRPr>
          </a:p>
        </p:txBody>
      </p:sp>
      <p:sp>
        <p:nvSpPr>
          <p:cNvPr id="13"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extLst>
      <p:ext uri="{BB962C8B-B14F-4D97-AF65-F5344CB8AC3E}">
        <p14:creationId xmlns:p14="http://schemas.microsoft.com/office/powerpoint/2010/main" val="160567530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linds(horizont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linds(horizont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blinds(horizontal)">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blinds(horizontal)">
                                      <p:cBhvr>
                                        <p:cTn id="3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85800" y="3212976"/>
            <a:ext cx="7772400" cy="1143000"/>
          </a:xfrm>
        </p:spPr>
        <p:txBody>
          <a:bodyPr/>
          <a:lstStyle/>
          <a:p>
            <a:r>
              <a:rPr lang="de-DE" dirty="0" smtClean="0">
                <a:latin typeface="Verdana" pitchFamily="34" charset="0"/>
              </a:rPr>
              <a:t>Vielen Dank für Ihr Interesse und für Ihre Mitarbeit!</a:t>
            </a:r>
          </a:p>
        </p:txBody>
      </p:sp>
      <p:pic>
        <p:nvPicPr>
          <p:cNvPr id="7"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5"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259632" y="4437112"/>
            <a:ext cx="684076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411560" y="404664"/>
            <a:ext cx="6400800" cy="1512168"/>
          </a:xfrm>
        </p:spPr>
        <p:txBody>
          <a:bodyPr/>
          <a:lstStyle/>
          <a:p>
            <a:r>
              <a:rPr lang="de-DE" sz="3600" dirty="0" smtClean="0">
                <a:latin typeface="Verdana" pitchFamily="34" charset="0"/>
                <a:ea typeface="Verdana" pitchFamily="34" charset="0"/>
                <a:cs typeface="Verdana" pitchFamily="34" charset="0"/>
              </a:rPr>
              <a:t>Umgehen mit Heterogenität</a:t>
            </a:r>
          </a:p>
        </p:txBody>
      </p:sp>
      <p:sp>
        <p:nvSpPr>
          <p:cNvPr id="7" name="Textfeld 6"/>
          <p:cNvSpPr txBox="1"/>
          <p:nvPr/>
        </p:nvSpPr>
        <p:spPr>
          <a:xfrm>
            <a:off x="899592" y="1908115"/>
            <a:ext cx="7330084" cy="4093428"/>
          </a:xfrm>
          <a:prstGeom prst="rect">
            <a:avLst/>
          </a:prstGeom>
          <a:noFill/>
        </p:spPr>
        <p:txBody>
          <a:bodyPr wrap="none" rtlCol="0">
            <a:spAutoFit/>
          </a:bodyPr>
          <a:lstStyle/>
          <a:p>
            <a:pPr>
              <a:spcAft>
                <a:spcPts val="600"/>
              </a:spcAft>
            </a:pPr>
            <a:r>
              <a:rPr lang="de-DE" sz="2000" dirty="0" smtClean="0">
                <a:solidFill>
                  <a:schemeClr val="tx2"/>
                </a:solidFill>
                <a:latin typeface="Verdana" pitchFamily="34" charset="0"/>
                <a:ea typeface="Verdana" pitchFamily="34" charset="0"/>
                <a:cs typeface="Verdana" pitchFamily="34" charset="0"/>
              </a:rPr>
              <a:t>Eigentlich hat jeder der Lernenden eigene bzw. andere </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Lernvoraussetzungen, Motivationen, Schwächen und</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Stärken.</a:t>
            </a:r>
          </a:p>
          <a:p>
            <a:pPr>
              <a:spcAft>
                <a:spcPts val="600"/>
              </a:spcAft>
            </a:pPr>
            <a:endParaRPr lang="de-DE" sz="2000" dirty="0" smtClean="0">
              <a:solidFill>
                <a:schemeClr val="tx2"/>
              </a:solidFill>
              <a:latin typeface="Verdana" pitchFamily="34" charset="0"/>
              <a:ea typeface="Verdana" pitchFamily="34" charset="0"/>
              <a:cs typeface="Verdana" pitchFamily="34" charset="0"/>
            </a:endParaRPr>
          </a:p>
          <a:p>
            <a:pPr>
              <a:spcAft>
                <a:spcPts val="600"/>
              </a:spcAft>
            </a:pPr>
            <a:r>
              <a:rPr lang="de-DE" sz="2000" dirty="0" smtClean="0">
                <a:solidFill>
                  <a:schemeClr val="tx2"/>
                </a:solidFill>
                <a:latin typeface="Verdana" pitchFamily="34" charset="0"/>
                <a:ea typeface="Verdana" pitchFamily="34" charset="0"/>
                <a:cs typeface="Verdana" pitchFamily="34" charset="0"/>
              </a:rPr>
              <a:t>Aber: Individualisierung im Unterricht hat Grenzen.</a:t>
            </a:r>
          </a:p>
          <a:p>
            <a:pPr>
              <a:spcAft>
                <a:spcPts val="600"/>
              </a:spcAft>
            </a:pPr>
            <a:endParaRPr lang="de-DE" sz="2000" dirty="0" smtClean="0">
              <a:solidFill>
                <a:schemeClr val="tx2"/>
              </a:solidFill>
              <a:latin typeface="Verdana" pitchFamily="34" charset="0"/>
              <a:ea typeface="Verdana" pitchFamily="34" charset="0"/>
              <a:cs typeface="Verdana" pitchFamily="34" charset="0"/>
            </a:endParaRPr>
          </a:p>
          <a:p>
            <a:pPr>
              <a:spcAft>
                <a:spcPts val="600"/>
              </a:spcAft>
            </a:pPr>
            <a:r>
              <a:rPr lang="de-DE" sz="2000" dirty="0" smtClean="0">
                <a:solidFill>
                  <a:schemeClr val="tx2"/>
                </a:solidFill>
                <a:latin typeface="Verdana" pitchFamily="34" charset="0"/>
                <a:ea typeface="Verdana" pitchFamily="34" charset="0"/>
                <a:cs typeface="Verdana" pitchFamily="34" charset="0"/>
              </a:rPr>
              <a:t>Möglichkeiten: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Methodisch vielfältige Angebote / Lernsituationen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Differenzierung der Anforderungen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Zur Verfügung stellen von Hilfen</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permanentes Feedback / </a:t>
            </a:r>
            <a:r>
              <a:rPr lang="de-DE" sz="2000" dirty="0" err="1" smtClean="0">
                <a:solidFill>
                  <a:schemeClr val="tx2"/>
                </a:solidFill>
                <a:latin typeface="Verdana" pitchFamily="34" charset="0"/>
                <a:ea typeface="Verdana" pitchFamily="34" charset="0"/>
                <a:cs typeface="Verdana" pitchFamily="34" charset="0"/>
              </a:rPr>
              <a:t>peer</a:t>
            </a:r>
            <a:r>
              <a:rPr lang="de-DE" sz="2000" dirty="0" smtClean="0">
                <a:solidFill>
                  <a:schemeClr val="tx2"/>
                </a:solidFill>
                <a:latin typeface="Verdana" pitchFamily="34" charset="0"/>
                <a:ea typeface="Verdana" pitchFamily="34" charset="0"/>
                <a:cs typeface="Verdana" pitchFamily="34" charset="0"/>
              </a:rPr>
              <a:t> </a:t>
            </a:r>
            <a:r>
              <a:rPr lang="de-DE" sz="2000" dirty="0" err="1" smtClean="0">
                <a:solidFill>
                  <a:schemeClr val="tx2"/>
                </a:solidFill>
                <a:latin typeface="Verdana" pitchFamily="34" charset="0"/>
                <a:ea typeface="Verdana" pitchFamily="34" charset="0"/>
                <a:cs typeface="Verdana" pitchFamily="34" charset="0"/>
              </a:rPr>
              <a:t>group</a:t>
            </a:r>
            <a:r>
              <a:rPr lang="de-DE" sz="2000" dirty="0" smtClean="0">
                <a:solidFill>
                  <a:schemeClr val="tx2"/>
                </a:solidFill>
                <a:latin typeface="Verdana" pitchFamily="34" charset="0"/>
                <a:ea typeface="Verdana" pitchFamily="34" charset="0"/>
                <a:cs typeface="Verdana" pitchFamily="34" charset="0"/>
              </a:rPr>
              <a:t> </a:t>
            </a:r>
            <a:r>
              <a:rPr lang="de-DE" sz="2000" dirty="0" err="1" smtClean="0">
                <a:solidFill>
                  <a:schemeClr val="tx2"/>
                </a:solidFill>
                <a:latin typeface="Verdana" pitchFamily="34" charset="0"/>
                <a:ea typeface="Verdana" pitchFamily="34" charset="0"/>
                <a:cs typeface="Verdana" pitchFamily="34" charset="0"/>
              </a:rPr>
              <a:t>feedback</a:t>
            </a:r>
            <a:r>
              <a:rPr lang="de-DE" sz="2000" dirty="0" smtClean="0">
                <a:solidFill>
                  <a:schemeClr val="tx2"/>
                </a:solidFill>
                <a:latin typeface="Verdana" pitchFamily="34" charset="0"/>
                <a:ea typeface="Verdana" pitchFamily="34" charset="0"/>
                <a:cs typeface="Verdana" pitchFamily="34" charset="0"/>
              </a:rPr>
              <a:t/>
            </a:r>
            <a:br>
              <a:rPr lang="de-DE" sz="2000" dirty="0" smtClean="0">
                <a:solidFill>
                  <a:schemeClr val="tx2"/>
                </a:solidFill>
                <a:latin typeface="Verdana" pitchFamily="34" charset="0"/>
                <a:ea typeface="Verdana" pitchFamily="34" charset="0"/>
                <a:cs typeface="Verdana" pitchFamily="34" charset="0"/>
              </a:rPr>
            </a:br>
            <a:r>
              <a:rPr lang="de-DE" sz="2000" dirty="0" smtClean="0">
                <a:solidFill>
                  <a:schemeClr val="tx2"/>
                </a:solidFill>
                <a:latin typeface="Verdana" pitchFamily="34" charset="0"/>
                <a:ea typeface="Verdana" pitchFamily="34" charset="0"/>
                <a:cs typeface="Verdana" pitchFamily="34" charset="0"/>
              </a:rPr>
              <a:t>    -  Metakommunikation     </a:t>
            </a:r>
          </a:p>
        </p:txBody>
      </p:sp>
      <p:sp>
        <p:nvSpPr>
          <p:cNvPr id="9"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blinds(horizontal)">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3"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9" name="Titel 8"/>
          <p:cNvSpPr>
            <a:spLocks noGrp="1"/>
          </p:cNvSpPr>
          <p:nvPr>
            <p:ph type="title"/>
          </p:nvPr>
        </p:nvSpPr>
        <p:spPr/>
        <p:txBody>
          <a:bodyPr/>
          <a:lstStyle/>
          <a:p>
            <a:pPr lvl="0">
              <a:spcBef>
                <a:spcPct val="20000"/>
              </a:spcBef>
            </a:pPr>
            <a:r>
              <a:rPr lang="de-DE" sz="2800" dirty="0" smtClean="0">
                <a:solidFill>
                  <a:srgbClr val="000000"/>
                </a:solidFill>
                <a:latin typeface="Verdana" pitchFamily="34" charset="0"/>
                <a:ea typeface="Verdana" pitchFamily="34" charset="0"/>
                <a:cs typeface="Verdana" pitchFamily="34" charset="0"/>
              </a:rPr>
              <a:t>Zum Start: </a:t>
            </a:r>
            <a:br>
              <a:rPr lang="de-DE" sz="2800" dirty="0" smtClean="0">
                <a:solidFill>
                  <a:srgbClr val="000000"/>
                </a:solidFill>
                <a:latin typeface="Verdana" pitchFamily="34" charset="0"/>
                <a:ea typeface="Verdana" pitchFamily="34" charset="0"/>
                <a:cs typeface="Verdana" pitchFamily="34" charset="0"/>
              </a:rPr>
            </a:br>
            <a:r>
              <a:rPr lang="de-DE" sz="2800" dirty="0" smtClean="0">
                <a:solidFill>
                  <a:srgbClr val="000000"/>
                </a:solidFill>
                <a:latin typeface="Verdana" pitchFamily="34" charset="0"/>
                <a:ea typeface="Verdana" pitchFamily="34" charset="0"/>
                <a:cs typeface="Verdana" pitchFamily="34" charset="0"/>
              </a:rPr>
              <a:t>drei spielerische Methodenwerkzeuge </a:t>
            </a:r>
            <a:endParaRPr lang="de-DE" dirty="0"/>
          </a:p>
        </p:txBody>
      </p:sp>
      <p:sp>
        <p:nvSpPr>
          <p:cNvPr id="6" name="Untertitel 5"/>
          <p:cNvSpPr>
            <a:spLocks noGrp="1"/>
          </p:cNvSpPr>
          <p:nvPr>
            <p:ph idx="1"/>
          </p:nvPr>
        </p:nvSpPr>
        <p:spPr>
          <a:xfrm>
            <a:off x="685800" y="2266528"/>
            <a:ext cx="7772400" cy="4114800"/>
          </a:xfrm>
        </p:spPr>
        <p:txBody>
          <a:bodyPr/>
          <a:lstStyle/>
          <a:p>
            <a:pPr marL="0" lvl="0" indent="0" algn="ctr">
              <a:buNone/>
            </a:pPr>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Formel-Rommé (</a:t>
            </a:r>
            <a:r>
              <a:rPr lang="de-DE" sz="3600" dirty="0" err="1"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Che</a:t>
            </a:r>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t>
            </a:r>
          </a:p>
          <a:p>
            <a:pPr marL="0" lvl="0" indent="0" algn="ctr">
              <a:buNone/>
            </a:pPr>
            <a:endPar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marL="0" lvl="0" indent="0" algn="ctr">
              <a:buNone/>
            </a:pPr>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Fressbeziehungen im Wald (Bio)</a:t>
            </a:r>
          </a:p>
          <a:p>
            <a:pPr marL="0" lvl="0" indent="0" algn="ctr">
              <a:buNone/>
            </a:pPr>
            <a:endPar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marL="0" lvl="0" indent="0" algn="ctr">
              <a:buNone/>
            </a:pPr>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Tabu (</a:t>
            </a:r>
            <a:r>
              <a:rPr lang="de-DE" sz="3600" dirty="0" err="1"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Phy</a:t>
            </a:r>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t>
            </a:r>
          </a:p>
        </p:txBody>
      </p:sp>
      <p:sp>
        <p:nvSpPr>
          <p:cNvPr id="10"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339552" y="980728"/>
            <a:ext cx="6400800" cy="1296144"/>
          </a:xfrm>
        </p:spPr>
        <p:txBody>
          <a:bodyPr/>
          <a:lstStyle/>
          <a:p>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Formel-Rommé</a:t>
            </a:r>
          </a:p>
        </p:txBody>
      </p:sp>
      <p:sp>
        <p:nvSpPr>
          <p:cNvPr id="7" name="Textfeld 6"/>
          <p:cNvSpPr txBox="1"/>
          <p:nvPr/>
        </p:nvSpPr>
        <p:spPr>
          <a:xfrm>
            <a:off x="755576" y="1988840"/>
            <a:ext cx="8096384" cy="4093428"/>
          </a:xfrm>
          <a:prstGeom prst="rect">
            <a:avLst/>
          </a:prstGeom>
          <a:noFill/>
        </p:spPr>
        <p:txBody>
          <a:bodyPr wrap="none" rtlCol="0">
            <a:spAutoFit/>
          </a:bodyPr>
          <a:lstStyle/>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Gespielt wird mit 4  - 6 Personen.</a:t>
            </a:r>
          </a:p>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Jeden Spielgruppe erhält einen Satz von 100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Karten mit Element-Symbolen, Indexzahlen und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Namen von Verbindungen bzw. Edelgasen.</a:t>
            </a:r>
          </a:p>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Ziel ist die Bildung von ein-</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fachen Molekülformeln wie: </a:t>
            </a:r>
          </a:p>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Edelgase bleiben „solo“.</a:t>
            </a:r>
          </a:p>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Zu Beginn erhält jeder Spieler 8 Karten, gespielt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wird nach Rommé-Regeln – alles Weitere auf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der Spielanleitung.</a:t>
            </a:r>
          </a:p>
        </p:txBody>
      </p:sp>
      <p:pic>
        <p:nvPicPr>
          <p:cNvPr id="56322" name="Picture 2"/>
          <p:cNvPicPr>
            <a:picLocks noChangeAspect="1" noChangeArrowheads="1"/>
          </p:cNvPicPr>
          <p:nvPr/>
        </p:nvPicPr>
        <p:blipFill>
          <a:blip r:embed="rId3" cstate="print"/>
          <a:srcRect t="5007" b="14889"/>
          <a:stretch>
            <a:fillRect/>
          </a:stretch>
        </p:blipFill>
        <p:spPr bwMode="auto">
          <a:xfrm>
            <a:off x="5486350" y="3645024"/>
            <a:ext cx="2686050" cy="1152128"/>
          </a:xfrm>
          <a:prstGeom prst="rect">
            <a:avLst/>
          </a:prstGeom>
          <a:noFill/>
          <a:ln w="9525">
            <a:noFill/>
            <a:miter lim="800000"/>
            <a:headEnd/>
            <a:tailEnd/>
          </a:ln>
        </p:spPr>
      </p:pic>
      <p:pic>
        <p:nvPicPr>
          <p:cNvPr id="56323" name="Picture 3"/>
          <p:cNvPicPr>
            <a:picLocks noChangeAspect="1" noChangeArrowheads="1"/>
          </p:cNvPicPr>
          <p:nvPr/>
        </p:nvPicPr>
        <p:blipFill>
          <a:blip r:embed="rId4" cstate="print"/>
          <a:srcRect/>
          <a:stretch>
            <a:fillRect/>
          </a:stretch>
        </p:blipFill>
        <p:spPr bwMode="auto">
          <a:xfrm>
            <a:off x="7963215" y="3573016"/>
            <a:ext cx="713241" cy="1127200"/>
          </a:xfrm>
          <a:prstGeom prst="rect">
            <a:avLst/>
          </a:prstGeom>
          <a:noFill/>
          <a:ln w="9525">
            <a:noFill/>
            <a:miter lim="800000"/>
            <a:headEnd/>
            <a:tailEnd/>
          </a:ln>
        </p:spPr>
      </p:pic>
      <p:sp>
        <p:nvSpPr>
          <p:cNvPr id="9"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56322"/>
                                        </p:tgtEl>
                                        <p:attrNameLst>
                                          <p:attrName>style.visibility</p:attrName>
                                        </p:attrNameLst>
                                      </p:cBhvr>
                                      <p:to>
                                        <p:strVal val="visible"/>
                                      </p:to>
                                    </p:set>
                                    <p:animEffect transition="in" filter="blinds(horizontal)">
                                      <p:cBhvr>
                                        <p:cTn id="20" dur="500"/>
                                        <p:tgtEl>
                                          <p:spTgt spid="56322"/>
                                        </p:tgtEl>
                                      </p:cBhvr>
                                    </p:animEffect>
                                  </p:childTnLst>
                                </p:cTn>
                              </p:par>
                              <p:par>
                                <p:cTn id="21" presetID="3" presetClass="entr" presetSubtype="10" fill="hold" nodeType="withEffect">
                                  <p:stCondLst>
                                    <p:cond delay="0"/>
                                  </p:stCondLst>
                                  <p:childTnLst>
                                    <p:set>
                                      <p:cBhvr>
                                        <p:cTn id="22" dur="1" fill="hold">
                                          <p:stCondLst>
                                            <p:cond delay="0"/>
                                          </p:stCondLst>
                                        </p:cTn>
                                        <p:tgtEl>
                                          <p:spTgt spid="56323"/>
                                        </p:tgtEl>
                                        <p:attrNameLst>
                                          <p:attrName>style.visibility</p:attrName>
                                        </p:attrNameLst>
                                      </p:cBhvr>
                                      <p:to>
                                        <p:strVal val="visible"/>
                                      </p:to>
                                    </p:set>
                                    <p:animEffect transition="in" filter="blinds(horizontal)">
                                      <p:cBhvr>
                                        <p:cTn id="23" dur="500"/>
                                        <p:tgtEl>
                                          <p:spTgt spid="5632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blinds(horizontal)">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blinds(horizontal)">
                                      <p:cBhvr>
                                        <p:cTn id="3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utz\Desktop\stäudel.de\GUP_logo.jpg"/>
          <p:cNvPicPr>
            <a:picLocks noChangeAspect="1" noChangeArrowheads="1"/>
          </p:cNvPicPr>
          <p:nvPr/>
        </p:nvPicPr>
        <p:blipFill>
          <a:blip r:embed="rId2" cstate="print"/>
          <a:srcRect/>
          <a:stretch>
            <a:fillRect/>
          </a:stretch>
        </p:blipFill>
        <p:spPr bwMode="auto">
          <a:xfrm>
            <a:off x="0" y="0"/>
            <a:ext cx="1115616" cy="1059713"/>
          </a:xfrm>
          <a:prstGeom prst="rect">
            <a:avLst/>
          </a:prstGeom>
          <a:noFill/>
          <a:effectLst>
            <a:outerShdw blurRad="203200" dist="38100" dir="2700000" sx="104000" sy="104000" algn="tl" rotWithShape="0">
              <a:prstClr val="black">
                <a:alpha val="40000"/>
              </a:prstClr>
            </a:outerShdw>
          </a:effectLst>
        </p:spPr>
      </p:pic>
      <p:sp>
        <p:nvSpPr>
          <p:cNvPr id="6" name="Untertitel 5"/>
          <p:cNvSpPr>
            <a:spLocks noGrp="1"/>
          </p:cNvSpPr>
          <p:nvPr>
            <p:ph type="subTitle" idx="1"/>
          </p:nvPr>
        </p:nvSpPr>
        <p:spPr>
          <a:xfrm>
            <a:off x="1339552" y="980728"/>
            <a:ext cx="6400800" cy="1296144"/>
          </a:xfrm>
        </p:spPr>
        <p:txBody>
          <a:bodyPr/>
          <a:lstStyle/>
          <a:p>
            <a:r>
              <a:rPr lang="de-DE" sz="3600"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Fressbeziehungen im Wald</a:t>
            </a:r>
          </a:p>
        </p:txBody>
      </p:sp>
      <p:sp>
        <p:nvSpPr>
          <p:cNvPr id="7" name="Textfeld 6"/>
          <p:cNvSpPr txBox="1"/>
          <p:nvPr/>
        </p:nvSpPr>
        <p:spPr>
          <a:xfrm>
            <a:off x="880924" y="1779488"/>
            <a:ext cx="8018349" cy="4385816"/>
          </a:xfrm>
          <a:prstGeom prst="rect">
            <a:avLst/>
          </a:prstGeom>
          <a:noFill/>
        </p:spPr>
        <p:txBody>
          <a:bodyPr wrap="none" rtlCol="0">
            <a:spAutoFit/>
          </a:bodyPr>
          <a:lstStyle/>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Das Material eignet sich für Gruppen bis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zu 5 oder 6 Personen.</a:t>
            </a:r>
          </a:p>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Für je eine Gruppe steht ein Satz von 36 Karten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mit Tieren, Pflanzen, Insekten zur Verfügung.</a:t>
            </a:r>
          </a:p>
          <a:p>
            <a:pPr marL="271463" indent="-271463">
              <a:spcAft>
                <a:spcPts val="600"/>
              </a:spcAft>
              <a:buFont typeface="Arial" pitchFamily="34" charset="0"/>
              <a:buChar char="•"/>
            </a:pPr>
            <a:r>
              <a:rPr lang="de-DE" dirty="0" smtClean="0">
                <a:solidFill>
                  <a:schemeClr val="tx2"/>
                </a:solidFill>
                <a:latin typeface="Verdana" pitchFamily="34" charset="0"/>
                <a:ea typeface="Verdana" pitchFamily="34" charset="0"/>
                <a:cs typeface="Verdana" pitchFamily="34" charset="0"/>
              </a:rPr>
              <a:t>Dazu gibt es rote Papierstreifen, mit dem die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Fressbeziehungen der Waldbewohner markiert </a:t>
            </a:r>
            <a:br>
              <a:rPr lang="de-DE" dirty="0" smtClean="0">
                <a:solidFill>
                  <a:schemeClr val="tx2"/>
                </a:solidFill>
                <a:latin typeface="Verdana" pitchFamily="34" charset="0"/>
                <a:ea typeface="Verdana" pitchFamily="34" charset="0"/>
                <a:cs typeface="Verdana" pitchFamily="34" charset="0"/>
              </a:rPr>
            </a:br>
            <a:r>
              <a:rPr lang="de-DE" dirty="0" smtClean="0">
                <a:solidFill>
                  <a:schemeClr val="tx2"/>
                </a:solidFill>
                <a:latin typeface="Verdana" pitchFamily="34" charset="0"/>
                <a:ea typeface="Verdana" pitchFamily="34" charset="0"/>
                <a:cs typeface="Verdana" pitchFamily="34" charset="0"/>
              </a:rPr>
              <a:t>werden sollen.</a:t>
            </a:r>
          </a:p>
          <a:p>
            <a:pPr marL="271463" indent="-271463">
              <a:spcAft>
                <a:spcPts val="600"/>
              </a:spcAft>
              <a:buFont typeface="Arial" pitchFamily="34" charset="0"/>
              <a:buChar char="•"/>
            </a:pPr>
            <a:r>
              <a:rPr lang="de-DE" i="1" dirty="0" smtClean="0">
                <a:solidFill>
                  <a:schemeClr val="tx2"/>
                </a:solidFill>
                <a:latin typeface="Verdana" pitchFamily="34" charset="0"/>
                <a:ea typeface="Verdana" pitchFamily="34" charset="0"/>
                <a:cs typeface="Verdana" pitchFamily="34" charset="0"/>
              </a:rPr>
              <a:t>Treffen Sie eine Auswahl von (ca. 10 bis 12 ) </a:t>
            </a:r>
            <a:br>
              <a:rPr lang="de-DE" i="1" dirty="0" smtClean="0">
                <a:solidFill>
                  <a:schemeClr val="tx2"/>
                </a:solidFill>
                <a:latin typeface="Verdana" pitchFamily="34" charset="0"/>
                <a:ea typeface="Verdana" pitchFamily="34" charset="0"/>
                <a:cs typeface="Verdana" pitchFamily="34" charset="0"/>
              </a:rPr>
            </a:br>
            <a:r>
              <a:rPr lang="de-DE" i="1" dirty="0" smtClean="0">
                <a:solidFill>
                  <a:schemeClr val="tx2"/>
                </a:solidFill>
                <a:latin typeface="Verdana" pitchFamily="34" charset="0"/>
                <a:ea typeface="Verdana" pitchFamily="34" charset="0"/>
                <a:cs typeface="Verdana" pitchFamily="34" charset="0"/>
              </a:rPr>
              <a:t>Karten, die für Ihre Klassen geeignet wären. </a:t>
            </a:r>
            <a:br>
              <a:rPr lang="de-DE" i="1" dirty="0" smtClean="0">
                <a:solidFill>
                  <a:schemeClr val="tx2"/>
                </a:solidFill>
                <a:latin typeface="Verdana" pitchFamily="34" charset="0"/>
                <a:ea typeface="Verdana" pitchFamily="34" charset="0"/>
                <a:cs typeface="Verdana" pitchFamily="34" charset="0"/>
              </a:rPr>
            </a:br>
            <a:r>
              <a:rPr lang="de-DE" i="1" dirty="0" smtClean="0">
                <a:solidFill>
                  <a:schemeClr val="tx2"/>
                </a:solidFill>
                <a:latin typeface="Verdana" pitchFamily="34" charset="0"/>
                <a:ea typeface="Verdana" pitchFamily="34" charset="0"/>
                <a:cs typeface="Verdana" pitchFamily="34" charset="0"/>
              </a:rPr>
              <a:t>Entwickeln Sie ein möglichst übersichtliches </a:t>
            </a:r>
            <a:br>
              <a:rPr lang="de-DE" i="1" dirty="0" smtClean="0">
                <a:solidFill>
                  <a:schemeClr val="tx2"/>
                </a:solidFill>
                <a:latin typeface="Verdana" pitchFamily="34" charset="0"/>
                <a:ea typeface="Verdana" pitchFamily="34" charset="0"/>
                <a:cs typeface="Verdana" pitchFamily="34" charset="0"/>
              </a:rPr>
            </a:br>
            <a:r>
              <a:rPr lang="de-DE" i="1" dirty="0" smtClean="0">
                <a:solidFill>
                  <a:schemeClr val="tx2"/>
                </a:solidFill>
                <a:latin typeface="Verdana" pitchFamily="34" charset="0"/>
                <a:ea typeface="Verdana" pitchFamily="34" charset="0"/>
                <a:cs typeface="Verdana" pitchFamily="34" charset="0"/>
              </a:rPr>
              <a:t>Bild von den Fressbeziehungen im Wald.</a:t>
            </a:r>
          </a:p>
        </p:txBody>
      </p:sp>
      <p:sp>
        <p:nvSpPr>
          <p:cNvPr id="8" name="Fußzeilenplatzhalter 9"/>
          <p:cNvSpPr>
            <a:spLocks noGrp="1"/>
          </p:cNvSpPr>
          <p:nvPr>
            <p:ph type="ftr" sz="quarter" idx="11"/>
          </p:nvPr>
        </p:nvSpPr>
        <p:spPr>
          <a:xfrm>
            <a:off x="2051720" y="6428184"/>
            <a:ext cx="5336232" cy="457200"/>
          </a:xfrm>
        </p:spPr>
        <p:txBody>
          <a:bodyPr/>
          <a:lstStyle/>
          <a:p>
            <a:pPr>
              <a:defRPr/>
            </a:pPr>
            <a:r>
              <a:rPr lang="de-DE" dirty="0" smtClean="0">
                <a:latin typeface="Calibri" pitchFamily="34" charset="0"/>
              </a:rPr>
              <a:t>WS Binnendifferenzierung Nürnberg 05.11.2014 – Dr. L. Stäudel</a:t>
            </a:r>
            <a:endParaRPr lang="de-DE" dirty="0">
              <a:latin typeface="Calibri"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1779</Words>
  <Application>Microsoft Office PowerPoint</Application>
  <PresentationFormat>Bildschirmpräsentation (4:3)</PresentationFormat>
  <Paragraphs>661</Paragraphs>
  <Slides>58</Slides>
  <Notes>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58</vt:i4>
      </vt:variant>
    </vt:vector>
  </HeadingPairs>
  <TitlesOfParts>
    <vt:vector size="67" baseType="lpstr">
      <vt:lpstr>Arial</vt:lpstr>
      <vt:lpstr>Arial Condensed Bold</vt:lpstr>
      <vt:lpstr>Calibri</vt:lpstr>
      <vt:lpstr>Linotype Syntax Com Regular</vt:lpstr>
      <vt:lpstr>Tahoma</vt:lpstr>
      <vt:lpstr>Times New Roman</vt:lpstr>
      <vt:lpstr>Verdana</vt:lpstr>
      <vt:lpstr>Wingdings</vt:lpstr>
      <vt:lpstr>Standarddesign</vt:lpstr>
      <vt:lpstr>Binnendifferenzierung im naturwissenschaftlichen Unterricht:  Methodenwerkzeuge &amp;  Aufgaben mit gestuften Hilfen</vt:lpstr>
      <vt:lpstr>Verlaufsplan</vt:lpstr>
      <vt:lpstr>Ergänzend zu den verteilten Kopien finden Sie die meisten der heute vorgestellten bzw. benutzten Materialien zum Download unter:</vt:lpstr>
      <vt:lpstr>PowerPoint-Präsentation</vt:lpstr>
      <vt:lpstr>PowerPoint-Präsentation</vt:lpstr>
      <vt:lpstr>PowerPoint-Präsentation</vt:lpstr>
      <vt:lpstr>Zum Start:  drei spielerische Methodenwerkzeuge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Methoden-Werkzeuge </vt:lpstr>
      <vt:lpstr>Methodenwerkzeuge - Übersicht</vt:lpstr>
      <vt:lpstr>Ein „Schaufensterbummel“  und ein „Kugellager“:</vt:lpstr>
      <vt:lpstr>PowerPoint-Präsentation</vt:lpstr>
      <vt:lpstr>PowerPoint-Präsentation</vt:lpstr>
      <vt:lpstr>Methodenwerkzeuge</vt:lpstr>
      <vt:lpstr>PowerPoint-Präsentation</vt:lpstr>
      <vt:lpstr>Methodenwerkzeuge</vt:lpstr>
      <vt:lpstr>PowerPoint-Präsentation</vt:lpstr>
      <vt:lpstr>Methodenwerkzeuge</vt:lpstr>
      <vt:lpstr>Zuordnung</vt:lpstr>
      <vt:lpstr>Methodenwerkzeuge</vt:lpstr>
      <vt:lpstr>Memory</vt:lpstr>
      <vt:lpstr>Methodenwerkzeuge</vt:lpstr>
      <vt:lpstr>Rätsel / Kammrätsel</vt:lpstr>
      <vt:lpstr>HotPotatoes</vt:lpstr>
      <vt:lpstr>Methodenwerkzeuge</vt:lpstr>
      <vt:lpstr>MindManager Smart</vt:lpstr>
      <vt:lpstr>Und jetzt an die Arbeit: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Was sich als Inhalt für Aufgaben  besonders gut eignet:</vt:lpstr>
      <vt:lpstr>Die Konstruktion der Hilfen</vt:lpstr>
      <vt:lpstr>Arten von Hilfen</vt:lpstr>
      <vt:lpstr>Inhaltliche Hilfen</vt:lpstr>
      <vt:lpstr>Lernstrategische Hilfen</vt:lpstr>
      <vt:lpstr>Läuft das Glas aus? Ein Beispiel für den nw Anfangsunterricht</vt:lpstr>
      <vt:lpstr>Die Konstruktion der Hilfen (I)</vt:lpstr>
      <vt:lpstr>Die Konstruktion der Hilfen (II)</vt:lpstr>
      <vt:lpstr>PowerPoint-Präsentation</vt:lpstr>
      <vt:lpstr>PowerPoint-Präsentation</vt:lpstr>
      <vt:lpstr>„Aufgaben mit gestuften Hilfen“ Zusammenfassung und Ressourcen</vt:lpstr>
      <vt:lpstr>„Aufgaben mit gestuften Hilfen“ Zusammenfassung</vt:lpstr>
      <vt:lpstr>Vielen Dank für Ihr Interesse und für Ihre Mitarbeit!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Binnendifferenzierung im naturwissenschaftlichen Unterricht:  Methodenwerkzeuge &amp;  Aufgaben mit gestuften Hilfen</dc:title>
  <cp:lastModifiedBy>LS</cp:lastModifiedBy>
  <cp:revision>13</cp:revision>
  <cp:lastPrinted>2003-01-21T20:18:27Z</cp:lastPrinted>
  <dcterms:created xsi:type="dcterms:W3CDTF">2001-10-21T10:59:44Z</dcterms:created>
  <dcterms:modified xsi:type="dcterms:W3CDTF">2014-11-05T16:40:27Z</dcterms:modified>
</cp:coreProperties>
</file>